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3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427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hyperlink" Target="https://gamma.app"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698665"/>
            <a:ext cx="7477601" cy="2083118"/>
          </a:xfrm>
          <a:prstGeom prst="rect">
            <a:avLst/>
          </a:prstGeom>
          <a:noFill/>
          <a:ln/>
        </p:spPr>
        <p:txBody>
          <a:bodyPr wrap="square" rtlCol="0" anchor="t"/>
          <a:lstStyle/>
          <a:p>
            <a:pPr marL="0" indent="0">
              <a:lnSpc>
                <a:spcPts val="5468"/>
              </a:lnSpc>
              <a:buNone/>
            </a:pPr>
            <a:r>
              <a:rPr lang="en-US" sz="4374" b="1" dirty="0">
                <a:solidFill>
                  <a:srgbClr val="233939"/>
                </a:solidFill>
                <a:latin typeface="Syne" pitchFamily="34" charset="0"/>
                <a:ea typeface="Syne" pitchFamily="34" charset="-122"/>
                <a:cs typeface="Syne" pitchFamily="34" charset="-120"/>
              </a:rPr>
              <a:t>Green Corridors - Ambulance Detection System</a:t>
            </a:r>
            <a:endParaRPr lang="en-US" sz="4374" dirty="0"/>
          </a:p>
        </p:txBody>
      </p:sp>
      <p:sp>
        <p:nvSpPr>
          <p:cNvPr id="6" name="Text 3"/>
          <p:cNvSpPr/>
          <p:nvPr/>
        </p:nvSpPr>
        <p:spPr>
          <a:xfrm>
            <a:off x="833199" y="4115038"/>
            <a:ext cx="7477601" cy="1777008"/>
          </a:xfrm>
          <a:prstGeom prst="rect">
            <a:avLst/>
          </a:prstGeom>
          <a:noFill/>
          <a:ln/>
        </p:spPr>
        <p:txBody>
          <a:bodyPr wrap="squar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In this innovative IoT project, we aim to automate traffic signals using advanced sound detection technology. By monitoring for the distinct sounds of approaching ambulances, our system can intelligently adjust the traffic lights, ensuring emergency vehicles have clear passage while maintaining efficient traffic flow.</a:t>
            </a:r>
            <a:endParaRPr lang="en-US" sz="1750" dirty="0"/>
          </a:p>
        </p:txBody>
      </p:sp>
      <p:sp>
        <p:nvSpPr>
          <p:cNvPr id="7" name="Shape 4"/>
          <p:cNvSpPr/>
          <p:nvPr/>
        </p:nvSpPr>
        <p:spPr>
          <a:xfrm>
            <a:off x="833199" y="6158627"/>
            <a:ext cx="355402" cy="355402"/>
          </a:xfrm>
          <a:prstGeom prst="roundRect">
            <a:avLst>
              <a:gd name="adj" fmla="val 25726039"/>
            </a:avLst>
          </a:prstGeom>
          <a:noFill/>
          <a:ln w="7620">
            <a:solidFill>
              <a:srgbClr val="FFFFFF"/>
            </a:solidFill>
            <a:prstDash val="solid"/>
          </a:ln>
        </p:spPr>
      </p:sp>
      <p:pic>
        <p:nvPicPr>
          <p:cNvPr id="8" name="Image 1" descr="preencoded.png"/>
          <p:cNvPicPr>
            <a:picLocks noChangeAspect="1"/>
          </p:cNvPicPr>
          <p:nvPr/>
        </p:nvPicPr>
        <p:blipFill>
          <a:blip r:embed="rId4"/>
          <a:stretch>
            <a:fillRect/>
          </a:stretch>
        </p:blipFill>
        <p:spPr>
          <a:xfrm>
            <a:off x="840819" y="6166247"/>
            <a:ext cx="340162" cy="340162"/>
          </a:xfrm>
          <a:prstGeom prst="rect">
            <a:avLst/>
          </a:prstGeom>
        </p:spPr>
      </p:pic>
      <p:sp>
        <p:nvSpPr>
          <p:cNvPr id="9" name="Text 5"/>
          <p:cNvSpPr/>
          <p:nvPr/>
        </p:nvSpPr>
        <p:spPr>
          <a:xfrm>
            <a:off x="1299686" y="6141958"/>
            <a:ext cx="2831306" cy="388858"/>
          </a:xfrm>
          <a:prstGeom prst="rect">
            <a:avLst/>
          </a:prstGeom>
          <a:noFill/>
          <a:ln/>
        </p:spPr>
        <p:txBody>
          <a:bodyPr wrap="none" rtlCol="0" anchor="t"/>
          <a:lstStyle/>
          <a:p>
            <a:pPr marL="0" indent="0" algn="l">
              <a:lnSpc>
                <a:spcPts val="3062"/>
              </a:lnSpc>
              <a:buNone/>
            </a:pPr>
            <a:r>
              <a:rPr lang="en-US" sz="2187" b="1" dirty="0">
                <a:solidFill>
                  <a:srgbClr val="3B4E4E"/>
                </a:solidFill>
                <a:latin typeface="Overpass" pitchFamily="34" charset="0"/>
                <a:ea typeface="Overpass" pitchFamily="34" charset="-122"/>
                <a:cs typeface="Overpass" pitchFamily="34" charset="-120"/>
              </a:rPr>
              <a:t>by AARON JOEL, ABESHEK SRIKANTH, ANIRUDH G</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707237"/>
            <a:ext cx="7477601" cy="1388745"/>
          </a:xfrm>
          <a:prstGeom prst="rect">
            <a:avLst/>
          </a:prstGeom>
          <a:noFill/>
          <a:ln/>
        </p:spPr>
        <p:txBody>
          <a:bodyPr wrap="square" rtlCol="0" anchor="t"/>
          <a:lstStyle/>
          <a:p>
            <a:pPr marL="0" indent="0">
              <a:lnSpc>
                <a:spcPts val="5468"/>
              </a:lnSpc>
              <a:buNone/>
            </a:pPr>
            <a:r>
              <a:rPr lang="en-US" sz="4374" b="1" dirty="0">
                <a:solidFill>
                  <a:srgbClr val="233939"/>
                </a:solidFill>
                <a:latin typeface="Syne" pitchFamily="34" charset="0"/>
                <a:ea typeface="Syne" pitchFamily="34" charset="-122"/>
                <a:cs typeface="Syne" pitchFamily="34" charset="-120"/>
              </a:rPr>
              <a:t>Red Light for Other Lanes</a:t>
            </a:r>
            <a:endParaRPr lang="en-US" sz="4374" dirty="0"/>
          </a:p>
        </p:txBody>
      </p:sp>
      <p:sp>
        <p:nvSpPr>
          <p:cNvPr id="6" name="Text 3"/>
          <p:cNvSpPr/>
          <p:nvPr/>
        </p:nvSpPr>
        <p:spPr>
          <a:xfrm>
            <a:off x="833199" y="3429238"/>
            <a:ext cx="7477601" cy="1421606"/>
          </a:xfrm>
          <a:prstGeom prst="rect">
            <a:avLst/>
          </a:prstGeom>
          <a:noFill/>
          <a:ln/>
        </p:spPr>
        <p:txBody>
          <a:bodyPr wrap="squar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When the sound detection sensor picks up the distinctive siren of an approaching ambulance, the system immediately triggers the traffic signals in the ambulance's lane to turn green. Simultaneously, the signals in all other lanes turn red, ensuring a clear path for the emergency vehicle.</a:t>
            </a:r>
            <a:endParaRPr lang="en-US" sz="1750" dirty="0"/>
          </a:p>
        </p:txBody>
      </p:sp>
      <p:sp>
        <p:nvSpPr>
          <p:cNvPr id="7" name="Text 4"/>
          <p:cNvSpPr/>
          <p:nvPr/>
        </p:nvSpPr>
        <p:spPr>
          <a:xfrm>
            <a:off x="833199" y="5100757"/>
            <a:ext cx="7477601" cy="1421606"/>
          </a:xfrm>
          <a:prstGeom prst="rect">
            <a:avLst/>
          </a:prstGeom>
          <a:noFill/>
          <a:ln/>
        </p:spPr>
        <p:txBody>
          <a:bodyPr wrap="squar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This rapid response allows the ambulance to swiftly navigate through the intersection, minimizing delays and improving emergency response times. The red signals in the other lanes prevent other vehicles from entering the intersection and potentially colliding with the ambulance.</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83894" y="607576"/>
            <a:ext cx="9320213" cy="1377077"/>
          </a:xfrm>
          <a:prstGeom prst="rect">
            <a:avLst/>
          </a:prstGeom>
          <a:noFill/>
          <a:ln/>
        </p:spPr>
        <p:txBody>
          <a:bodyPr wrap="square" rtlCol="0" anchor="t"/>
          <a:lstStyle/>
          <a:p>
            <a:pPr marL="0" indent="0">
              <a:lnSpc>
                <a:spcPts val="5422"/>
              </a:lnSpc>
              <a:buNone/>
            </a:pPr>
            <a:r>
              <a:rPr lang="en-US" sz="4338" b="1" dirty="0">
                <a:solidFill>
                  <a:srgbClr val="233939"/>
                </a:solidFill>
                <a:latin typeface="Syne" pitchFamily="34" charset="0"/>
                <a:ea typeface="Syne" pitchFamily="34" charset="-122"/>
                <a:cs typeface="Syne" pitchFamily="34" charset="-120"/>
              </a:rPr>
              <a:t>Restoring Normal Traffic Signal Operation</a:t>
            </a:r>
            <a:endParaRPr lang="en-US" sz="4338" dirty="0"/>
          </a:p>
        </p:txBody>
      </p:sp>
      <p:sp>
        <p:nvSpPr>
          <p:cNvPr id="6" name="Shape 3"/>
          <p:cNvSpPr/>
          <p:nvPr/>
        </p:nvSpPr>
        <p:spPr>
          <a:xfrm>
            <a:off x="4792385" y="2315170"/>
            <a:ext cx="44053" cy="5306854"/>
          </a:xfrm>
          <a:prstGeom prst="roundRect">
            <a:avLst>
              <a:gd name="adj" fmla="val 225099"/>
            </a:avLst>
          </a:prstGeom>
          <a:solidFill>
            <a:srgbClr val="C3D4CC"/>
          </a:solidFill>
          <a:ln/>
        </p:spPr>
      </p:sp>
      <p:sp>
        <p:nvSpPr>
          <p:cNvPr id="7" name="Shape 4"/>
          <p:cNvSpPr/>
          <p:nvPr/>
        </p:nvSpPr>
        <p:spPr>
          <a:xfrm>
            <a:off x="5062299" y="2713077"/>
            <a:ext cx="771168" cy="44053"/>
          </a:xfrm>
          <a:prstGeom prst="roundRect">
            <a:avLst>
              <a:gd name="adj" fmla="val 225099"/>
            </a:avLst>
          </a:prstGeom>
          <a:solidFill>
            <a:srgbClr val="C3D4CC"/>
          </a:solidFill>
          <a:ln/>
        </p:spPr>
      </p:sp>
      <p:sp>
        <p:nvSpPr>
          <p:cNvPr id="8" name="Shape 5"/>
          <p:cNvSpPr/>
          <p:nvPr/>
        </p:nvSpPr>
        <p:spPr>
          <a:xfrm>
            <a:off x="4566523" y="2487335"/>
            <a:ext cx="495776" cy="495776"/>
          </a:xfrm>
          <a:prstGeom prst="roundRect">
            <a:avLst>
              <a:gd name="adj" fmla="val 20002"/>
            </a:avLst>
          </a:prstGeom>
          <a:solidFill>
            <a:srgbClr val="DDEEE6"/>
          </a:solidFill>
          <a:ln w="7620">
            <a:solidFill>
              <a:srgbClr val="C3D4CC"/>
            </a:solidFill>
            <a:prstDash val="solid"/>
          </a:ln>
        </p:spPr>
      </p:sp>
      <p:sp>
        <p:nvSpPr>
          <p:cNvPr id="9" name="Text 6"/>
          <p:cNvSpPr/>
          <p:nvPr/>
        </p:nvSpPr>
        <p:spPr>
          <a:xfrm>
            <a:off x="4749879" y="2528649"/>
            <a:ext cx="128945" cy="413147"/>
          </a:xfrm>
          <a:prstGeom prst="rect">
            <a:avLst/>
          </a:prstGeom>
          <a:noFill/>
          <a:ln/>
        </p:spPr>
        <p:txBody>
          <a:bodyPr wrap="none" rtlCol="0" anchor="t"/>
          <a:lstStyle/>
          <a:p>
            <a:pPr marL="0" indent="0" algn="ctr">
              <a:lnSpc>
                <a:spcPts val="3253"/>
              </a:lnSpc>
              <a:buNone/>
            </a:pPr>
            <a:r>
              <a:rPr lang="en-US" sz="2603" b="1" dirty="0">
                <a:solidFill>
                  <a:srgbClr val="3B4E4E"/>
                </a:solidFill>
                <a:latin typeface="Syne" pitchFamily="34" charset="0"/>
                <a:ea typeface="Syne" pitchFamily="34" charset="-122"/>
                <a:cs typeface="Syne" pitchFamily="34" charset="-120"/>
              </a:rPr>
              <a:t>1</a:t>
            </a:r>
            <a:endParaRPr lang="en-US" sz="2603" dirty="0"/>
          </a:p>
        </p:txBody>
      </p:sp>
      <p:sp>
        <p:nvSpPr>
          <p:cNvPr id="10" name="Text 7"/>
          <p:cNvSpPr/>
          <p:nvPr/>
        </p:nvSpPr>
        <p:spPr>
          <a:xfrm>
            <a:off x="6026348" y="2535436"/>
            <a:ext cx="2754511" cy="344329"/>
          </a:xfrm>
          <a:prstGeom prst="rect">
            <a:avLst/>
          </a:prstGeom>
          <a:noFill/>
          <a:ln/>
        </p:spPr>
        <p:txBody>
          <a:bodyPr wrap="none" rtlCol="0" anchor="t"/>
          <a:lstStyle/>
          <a:p>
            <a:pPr marL="0" indent="0" algn="l">
              <a:lnSpc>
                <a:spcPts val="2711"/>
              </a:lnSpc>
              <a:buNone/>
            </a:pPr>
            <a:r>
              <a:rPr lang="en-US" sz="2169" b="1" dirty="0">
                <a:solidFill>
                  <a:srgbClr val="3B4E4E"/>
                </a:solidFill>
                <a:latin typeface="Syne" pitchFamily="34" charset="0"/>
                <a:ea typeface="Syne" pitchFamily="34" charset="-122"/>
                <a:cs typeface="Syne" pitchFamily="34" charset="-120"/>
              </a:rPr>
              <a:t>Signal Reset</a:t>
            </a:r>
            <a:endParaRPr lang="en-US" sz="2169" dirty="0"/>
          </a:p>
        </p:txBody>
      </p:sp>
      <p:sp>
        <p:nvSpPr>
          <p:cNvPr id="11" name="Text 8"/>
          <p:cNvSpPr/>
          <p:nvPr/>
        </p:nvSpPr>
        <p:spPr>
          <a:xfrm>
            <a:off x="6026348" y="3011924"/>
            <a:ext cx="7777758" cy="705088"/>
          </a:xfrm>
          <a:prstGeom prst="rect">
            <a:avLst/>
          </a:prstGeom>
          <a:noFill/>
          <a:ln/>
        </p:spPr>
        <p:txBody>
          <a:bodyPr wrap="square" rtlCol="0" anchor="t"/>
          <a:lstStyle/>
          <a:p>
            <a:pPr marL="0" indent="0" algn="l">
              <a:lnSpc>
                <a:spcPts val="2776"/>
              </a:lnSpc>
              <a:buNone/>
            </a:pPr>
            <a:r>
              <a:rPr lang="en-US" sz="1735" dirty="0">
                <a:solidFill>
                  <a:srgbClr val="3B4E4E"/>
                </a:solidFill>
                <a:latin typeface="Overpass" pitchFamily="34" charset="0"/>
                <a:ea typeface="Overpass" pitchFamily="34" charset="-122"/>
                <a:cs typeface="Overpass" pitchFamily="34" charset="-120"/>
              </a:rPr>
              <a:t>Once the ambulance has safely passed, the traffic signals are automatically reset to their normal state.</a:t>
            </a:r>
            <a:endParaRPr lang="en-US" sz="1735" dirty="0"/>
          </a:p>
        </p:txBody>
      </p:sp>
      <p:sp>
        <p:nvSpPr>
          <p:cNvPr id="12" name="Shape 9"/>
          <p:cNvSpPr/>
          <p:nvPr/>
        </p:nvSpPr>
        <p:spPr>
          <a:xfrm>
            <a:off x="5062299" y="4555450"/>
            <a:ext cx="771168" cy="44053"/>
          </a:xfrm>
          <a:prstGeom prst="roundRect">
            <a:avLst>
              <a:gd name="adj" fmla="val 225099"/>
            </a:avLst>
          </a:prstGeom>
          <a:solidFill>
            <a:srgbClr val="C3D4CC"/>
          </a:solidFill>
          <a:ln/>
        </p:spPr>
      </p:sp>
      <p:sp>
        <p:nvSpPr>
          <p:cNvPr id="13" name="Shape 10"/>
          <p:cNvSpPr/>
          <p:nvPr/>
        </p:nvSpPr>
        <p:spPr>
          <a:xfrm>
            <a:off x="4566523" y="4329708"/>
            <a:ext cx="495776" cy="495776"/>
          </a:xfrm>
          <a:prstGeom prst="roundRect">
            <a:avLst>
              <a:gd name="adj" fmla="val 20002"/>
            </a:avLst>
          </a:prstGeom>
          <a:solidFill>
            <a:srgbClr val="DDEEE6"/>
          </a:solidFill>
          <a:ln w="7620">
            <a:solidFill>
              <a:srgbClr val="C3D4CC"/>
            </a:solidFill>
            <a:prstDash val="solid"/>
          </a:ln>
        </p:spPr>
      </p:sp>
      <p:sp>
        <p:nvSpPr>
          <p:cNvPr id="14" name="Text 11"/>
          <p:cNvSpPr/>
          <p:nvPr/>
        </p:nvSpPr>
        <p:spPr>
          <a:xfrm>
            <a:off x="4711303" y="4371023"/>
            <a:ext cx="206216" cy="413147"/>
          </a:xfrm>
          <a:prstGeom prst="rect">
            <a:avLst/>
          </a:prstGeom>
          <a:noFill/>
          <a:ln/>
        </p:spPr>
        <p:txBody>
          <a:bodyPr wrap="none" rtlCol="0" anchor="t"/>
          <a:lstStyle/>
          <a:p>
            <a:pPr marL="0" indent="0" algn="ctr">
              <a:lnSpc>
                <a:spcPts val="3253"/>
              </a:lnSpc>
              <a:buNone/>
            </a:pPr>
            <a:r>
              <a:rPr lang="en-US" sz="2603" b="1" dirty="0">
                <a:solidFill>
                  <a:srgbClr val="3B4E4E"/>
                </a:solidFill>
                <a:latin typeface="Syne" pitchFamily="34" charset="0"/>
                <a:ea typeface="Syne" pitchFamily="34" charset="-122"/>
                <a:cs typeface="Syne" pitchFamily="34" charset="-120"/>
              </a:rPr>
              <a:t>2</a:t>
            </a:r>
            <a:endParaRPr lang="en-US" sz="2603" dirty="0"/>
          </a:p>
        </p:txBody>
      </p:sp>
      <p:sp>
        <p:nvSpPr>
          <p:cNvPr id="15" name="Text 12"/>
          <p:cNvSpPr/>
          <p:nvPr/>
        </p:nvSpPr>
        <p:spPr>
          <a:xfrm>
            <a:off x="6026348" y="4377809"/>
            <a:ext cx="2777252" cy="344329"/>
          </a:xfrm>
          <a:prstGeom prst="rect">
            <a:avLst/>
          </a:prstGeom>
          <a:noFill/>
          <a:ln/>
        </p:spPr>
        <p:txBody>
          <a:bodyPr wrap="none" rtlCol="0" anchor="t"/>
          <a:lstStyle/>
          <a:p>
            <a:pPr marL="0" indent="0" algn="l">
              <a:lnSpc>
                <a:spcPts val="2711"/>
              </a:lnSpc>
              <a:buNone/>
            </a:pPr>
            <a:r>
              <a:rPr lang="en-US" sz="2169" b="1" dirty="0">
                <a:solidFill>
                  <a:srgbClr val="3B4E4E"/>
                </a:solidFill>
                <a:latin typeface="Syne" pitchFamily="34" charset="0"/>
                <a:ea typeface="Syne" pitchFamily="34" charset="-122"/>
                <a:cs typeface="Syne" pitchFamily="34" charset="-120"/>
              </a:rPr>
              <a:t>Gradual Transition</a:t>
            </a:r>
            <a:endParaRPr lang="en-US" sz="2169" dirty="0"/>
          </a:p>
        </p:txBody>
      </p:sp>
      <p:sp>
        <p:nvSpPr>
          <p:cNvPr id="16" name="Text 13"/>
          <p:cNvSpPr/>
          <p:nvPr/>
        </p:nvSpPr>
        <p:spPr>
          <a:xfrm>
            <a:off x="6026348" y="4854297"/>
            <a:ext cx="7777758" cy="705088"/>
          </a:xfrm>
          <a:prstGeom prst="rect">
            <a:avLst/>
          </a:prstGeom>
          <a:noFill/>
          <a:ln/>
        </p:spPr>
        <p:txBody>
          <a:bodyPr wrap="square" rtlCol="0" anchor="t"/>
          <a:lstStyle/>
          <a:p>
            <a:pPr marL="0" indent="0" algn="l">
              <a:lnSpc>
                <a:spcPts val="2776"/>
              </a:lnSpc>
              <a:buNone/>
            </a:pPr>
            <a:r>
              <a:rPr lang="en-US" sz="1735" dirty="0">
                <a:solidFill>
                  <a:srgbClr val="3B4E4E"/>
                </a:solidFill>
                <a:latin typeface="Overpass" pitchFamily="34" charset="0"/>
                <a:ea typeface="Overpass" pitchFamily="34" charset="-122"/>
                <a:cs typeface="Overpass" pitchFamily="34" charset="-120"/>
              </a:rPr>
              <a:t>The green light for the ambulance lane transitions back to a red light, while the other lanes gradually return to their normal signal patterns.</a:t>
            </a:r>
            <a:endParaRPr lang="en-US" sz="1735" dirty="0"/>
          </a:p>
        </p:txBody>
      </p:sp>
      <p:sp>
        <p:nvSpPr>
          <p:cNvPr id="17" name="Shape 14"/>
          <p:cNvSpPr/>
          <p:nvPr/>
        </p:nvSpPr>
        <p:spPr>
          <a:xfrm>
            <a:off x="5062299" y="6397823"/>
            <a:ext cx="771168" cy="44053"/>
          </a:xfrm>
          <a:prstGeom prst="roundRect">
            <a:avLst>
              <a:gd name="adj" fmla="val 225099"/>
            </a:avLst>
          </a:prstGeom>
          <a:solidFill>
            <a:srgbClr val="C3D4CC"/>
          </a:solidFill>
          <a:ln/>
        </p:spPr>
      </p:sp>
      <p:sp>
        <p:nvSpPr>
          <p:cNvPr id="18" name="Shape 15"/>
          <p:cNvSpPr/>
          <p:nvPr/>
        </p:nvSpPr>
        <p:spPr>
          <a:xfrm>
            <a:off x="4566523" y="6172081"/>
            <a:ext cx="495776" cy="495776"/>
          </a:xfrm>
          <a:prstGeom prst="roundRect">
            <a:avLst>
              <a:gd name="adj" fmla="val 20002"/>
            </a:avLst>
          </a:prstGeom>
          <a:solidFill>
            <a:srgbClr val="DDEEE6"/>
          </a:solidFill>
          <a:ln w="7620">
            <a:solidFill>
              <a:srgbClr val="C3D4CC"/>
            </a:solidFill>
            <a:prstDash val="solid"/>
          </a:ln>
        </p:spPr>
      </p:sp>
      <p:sp>
        <p:nvSpPr>
          <p:cNvPr id="19" name="Text 16"/>
          <p:cNvSpPr/>
          <p:nvPr/>
        </p:nvSpPr>
        <p:spPr>
          <a:xfrm>
            <a:off x="4708446" y="6213396"/>
            <a:ext cx="211812" cy="413147"/>
          </a:xfrm>
          <a:prstGeom prst="rect">
            <a:avLst/>
          </a:prstGeom>
          <a:noFill/>
          <a:ln/>
        </p:spPr>
        <p:txBody>
          <a:bodyPr wrap="none" rtlCol="0" anchor="t"/>
          <a:lstStyle/>
          <a:p>
            <a:pPr marL="0" indent="0" algn="ctr">
              <a:lnSpc>
                <a:spcPts val="3253"/>
              </a:lnSpc>
              <a:buNone/>
            </a:pPr>
            <a:r>
              <a:rPr lang="en-US" sz="2603" b="1" dirty="0">
                <a:solidFill>
                  <a:srgbClr val="3B4E4E"/>
                </a:solidFill>
                <a:latin typeface="Syne" pitchFamily="34" charset="0"/>
                <a:ea typeface="Syne" pitchFamily="34" charset="-122"/>
                <a:cs typeface="Syne" pitchFamily="34" charset="-120"/>
              </a:rPr>
              <a:t>3</a:t>
            </a:r>
            <a:endParaRPr lang="en-US" sz="2603" dirty="0"/>
          </a:p>
        </p:txBody>
      </p:sp>
      <p:sp>
        <p:nvSpPr>
          <p:cNvPr id="20" name="Text 17"/>
          <p:cNvSpPr/>
          <p:nvPr/>
        </p:nvSpPr>
        <p:spPr>
          <a:xfrm>
            <a:off x="6026348" y="6220182"/>
            <a:ext cx="3838218" cy="344329"/>
          </a:xfrm>
          <a:prstGeom prst="rect">
            <a:avLst/>
          </a:prstGeom>
          <a:noFill/>
          <a:ln/>
        </p:spPr>
        <p:txBody>
          <a:bodyPr wrap="none" rtlCol="0" anchor="t"/>
          <a:lstStyle/>
          <a:p>
            <a:pPr marL="0" indent="0" algn="l">
              <a:lnSpc>
                <a:spcPts val="2711"/>
              </a:lnSpc>
              <a:buNone/>
            </a:pPr>
            <a:r>
              <a:rPr lang="en-US" sz="2169" b="1" dirty="0">
                <a:solidFill>
                  <a:srgbClr val="3B4E4E"/>
                </a:solidFill>
                <a:latin typeface="Syne" pitchFamily="34" charset="0"/>
                <a:ea typeface="Syne" pitchFamily="34" charset="-122"/>
                <a:cs typeface="Syne" pitchFamily="34" charset="-120"/>
              </a:rPr>
              <a:t>Smooth Flow Restoration</a:t>
            </a:r>
            <a:endParaRPr lang="en-US" sz="2169" dirty="0"/>
          </a:p>
        </p:txBody>
      </p:sp>
      <p:sp>
        <p:nvSpPr>
          <p:cNvPr id="21" name="Text 18"/>
          <p:cNvSpPr/>
          <p:nvPr/>
        </p:nvSpPr>
        <p:spPr>
          <a:xfrm>
            <a:off x="6026348" y="6696670"/>
            <a:ext cx="7777758" cy="705088"/>
          </a:xfrm>
          <a:prstGeom prst="rect">
            <a:avLst/>
          </a:prstGeom>
          <a:noFill/>
          <a:ln/>
        </p:spPr>
        <p:txBody>
          <a:bodyPr wrap="square" rtlCol="0" anchor="t"/>
          <a:lstStyle/>
          <a:p>
            <a:pPr marL="0" indent="0" algn="l">
              <a:lnSpc>
                <a:spcPts val="2776"/>
              </a:lnSpc>
              <a:buNone/>
            </a:pPr>
            <a:r>
              <a:rPr lang="en-US" sz="1735" dirty="0">
                <a:solidFill>
                  <a:srgbClr val="3B4E4E"/>
                </a:solidFill>
                <a:latin typeface="Overpass" pitchFamily="34" charset="0"/>
                <a:ea typeface="Overpass" pitchFamily="34" charset="-122"/>
                <a:cs typeface="Overpass" pitchFamily="34" charset="-120"/>
              </a:rPr>
              <a:t>This seamless transition ensures that the flow of regular traffic is restored without any abrupt changes or disruptions.</a:t>
            </a:r>
            <a:endParaRPr lang="en-US" sz="1735"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
        <p:nvSpPr>
          <p:cNvPr id="4" name="Text 2"/>
          <p:cNvSpPr/>
          <p:nvPr/>
        </p:nvSpPr>
        <p:spPr>
          <a:xfrm>
            <a:off x="2115026" y="603885"/>
            <a:ext cx="10400348" cy="1368266"/>
          </a:xfrm>
          <a:prstGeom prst="rect">
            <a:avLst/>
          </a:prstGeom>
          <a:noFill/>
          <a:ln/>
        </p:spPr>
        <p:txBody>
          <a:bodyPr wrap="square" rtlCol="0" anchor="t"/>
          <a:lstStyle/>
          <a:p>
            <a:pPr marL="0" indent="0">
              <a:lnSpc>
                <a:spcPts val="5388"/>
              </a:lnSpc>
              <a:buNone/>
            </a:pPr>
            <a:r>
              <a:rPr lang="en-US" sz="4310" b="1" dirty="0">
                <a:solidFill>
                  <a:srgbClr val="233939"/>
                </a:solidFill>
                <a:latin typeface="Syne" pitchFamily="34" charset="0"/>
                <a:ea typeface="Syne" pitchFamily="34" charset="-122"/>
                <a:cs typeface="Syne" pitchFamily="34" charset="-120"/>
              </a:rPr>
              <a:t>Benefits of the IOT-based Automated Traffic System</a:t>
            </a:r>
            <a:endParaRPr lang="en-US" sz="4310" dirty="0"/>
          </a:p>
        </p:txBody>
      </p:sp>
      <p:sp>
        <p:nvSpPr>
          <p:cNvPr id="5" name="Shape 3"/>
          <p:cNvSpPr/>
          <p:nvPr/>
        </p:nvSpPr>
        <p:spPr>
          <a:xfrm>
            <a:off x="2115026" y="2409944"/>
            <a:ext cx="5090755" cy="2669500"/>
          </a:xfrm>
          <a:prstGeom prst="roundRect">
            <a:avLst>
              <a:gd name="adj" fmla="val 3691"/>
            </a:avLst>
          </a:prstGeom>
          <a:solidFill>
            <a:srgbClr val="DDEEE6"/>
          </a:solidFill>
          <a:ln w="7620">
            <a:solidFill>
              <a:srgbClr val="C3D4CC"/>
            </a:solidFill>
            <a:prstDash val="solid"/>
          </a:ln>
        </p:spPr>
      </p:sp>
      <p:sp>
        <p:nvSpPr>
          <p:cNvPr id="6" name="Text 4"/>
          <p:cNvSpPr/>
          <p:nvPr/>
        </p:nvSpPr>
        <p:spPr>
          <a:xfrm>
            <a:off x="2341483" y="2636401"/>
            <a:ext cx="4637842" cy="684133"/>
          </a:xfrm>
          <a:prstGeom prst="rect">
            <a:avLst/>
          </a:prstGeom>
          <a:noFill/>
          <a:ln/>
        </p:spPr>
        <p:txBody>
          <a:bodyPr wrap="square" rtlCol="0" anchor="t"/>
          <a:lstStyle/>
          <a:p>
            <a:pPr marL="0" indent="0">
              <a:lnSpc>
                <a:spcPts val="2694"/>
              </a:lnSpc>
              <a:buNone/>
            </a:pPr>
            <a:r>
              <a:rPr lang="en-US" sz="2155" b="1" dirty="0">
                <a:solidFill>
                  <a:srgbClr val="3B4E4E"/>
                </a:solidFill>
                <a:latin typeface="Syne" pitchFamily="34" charset="0"/>
                <a:ea typeface="Syne" pitchFamily="34" charset="-122"/>
                <a:cs typeface="Syne" pitchFamily="34" charset="-120"/>
              </a:rPr>
              <a:t>Improved Emergency Response</a:t>
            </a:r>
            <a:endParaRPr lang="en-US" sz="2155" dirty="0"/>
          </a:p>
        </p:txBody>
      </p:sp>
      <p:sp>
        <p:nvSpPr>
          <p:cNvPr id="7" name="Text 5"/>
          <p:cNvSpPr/>
          <p:nvPr/>
        </p:nvSpPr>
        <p:spPr>
          <a:xfrm>
            <a:off x="2341483" y="3451860"/>
            <a:ext cx="4637842" cy="1401128"/>
          </a:xfrm>
          <a:prstGeom prst="rect">
            <a:avLst/>
          </a:prstGeom>
          <a:noFill/>
          <a:ln/>
        </p:spPr>
        <p:txBody>
          <a:bodyPr wrap="square" rtlCol="0" anchor="t"/>
          <a:lstStyle/>
          <a:p>
            <a:pPr marL="0" indent="0">
              <a:lnSpc>
                <a:spcPts val="2758"/>
              </a:lnSpc>
              <a:buNone/>
            </a:pPr>
            <a:r>
              <a:rPr lang="en-US" sz="1724" dirty="0">
                <a:solidFill>
                  <a:srgbClr val="3B4E4E"/>
                </a:solidFill>
                <a:latin typeface="Overpass" pitchFamily="34" charset="0"/>
                <a:ea typeface="Overpass" pitchFamily="34" charset="-122"/>
                <a:cs typeface="Overpass" pitchFamily="34" charset="-120"/>
              </a:rPr>
              <a:t>The system automatically clears the way for ambulances, fire trucks, and other emergency vehicles, reducing response times and potentially saving lives.</a:t>
            </a:r>
            <a:endParaRPr lang="en-US" sz="1724" dirty="0"/>
          </a:p>
        </p:txBody>
      </p:sp>
      <p:sp>
        <p:nvSpPr>
          <p:cNvPr id="8" name="Shape 6"/>
          <p:cNvSpPr/>
          <p:nvPr/>
        </p:nvSpPr>
        <p:spPr>
          <a:xfrm>
            <a:off x="7424618" y="2409944"/>
            <a:ext cx="5090755" cy="2669500"/>
          </a:xfrm>
          <a:prstGeom prst="roundRect">
            <a:avLst>
              <a:gd name="adj" fmla="val 3691"/>
            </a:avLst>
          </a:prstGeom>
          <a:solidFill>
            <a:srgbClr val="DDEEE6"/>
          </a:solidFill>
          <a:ln w="7620">
            <a:solidFill>
              <a:srgbClr val="C3D4CC"/>
            </a:solidFill>
            <a:prstDash val="solid"/>
          </a:ln>
        </p:spPr>
      </p:sp>
      <p:sp>
        <p:nvSpPr>
          <p:cNvPr id="9" name="Text 7"/>
          <p:cNvSpPr/>
          <p:nvPr/>
        </p:nvSpPr>
        <p:spPr>
          <a:xfrm>
            <a:off x="7651075" y="2636401"/>
            <a:ext cx="4217670" cy="342067"/>
          </a:xfrm>
          <a:prstGeom prst="rect">
            <a:avLst/>
          </a:prstGeom>
          <a:noFill/>
          <a:ln/>
        </p:spPr>
        <p:txBody>
          <a:bodyPr wrap="none" rtlCol="0" anchor="t"/>
          <a:lstStyle/>
          <a:p>
            <a:pPr marL="0" indent="0">
              <a:lnSpc>
                <a:spcPts val="2694"/>
              </a:lnSpc>
              <a:buNone/>
            </a:pPr>
            <a:r>
              <a:rPr lang="en-US" sz="2155" b="1" dirty="0">
                <a:solidFill>
                  <a:srgbClr val="3B4E4E"/>
                </a:solidFill>
                <a:latin typeface="Syne" pitchFamily="34" charset="0"/>
                <a:ea typeface="Syne" pitchFamily="34" charset="-122"/>
                <a:cs typeface="Syne" pitchFamily="34" charset="-120"/>
              </a:rPr>
              <a:t>Reduced Traffic Congestion</a:t>
            </a:r>
            <a:endParaRPr lang="en-US" sz="2155" dirty="0"/>
          </a:p>
        </p:txBody>
      </p:sp>
      <p:sp>
        <p:nvSpPr>
          <p:cNvPr id="10" name="Text 8"/>
          <p:cNvSpPr/>
          <p:nvPr/>
        </p:nvSpPr>
        <p:spPr>
          <a:xfrm>
            <a:off x="7651075" y="3109793"/>
            <a:ext cx="4637842" cy="1401128"/>
          </a:xfrm>
          <a:prstGeom prst="rect">
            <a:avLst/>
          </a:prstGeom>
          <a:noFill/>
          <a:ln/>
        </p:spPr>
        <p:txBody>
          <a:bodyPr wrap="square" rtlCol="0" anchor="t"/>
          <a:lstStyle/>
          <a:p>
            <a:pPr marL="0" indent="0">
              <a:lnSpc>
                <a:spcPts val="2758"/>
              </a:lnSpc>
              <a:buNone/>
            </a:pPr>
            <a:r>
              <a:rPr lang="en-US" sz="1724" dirty="0">
                <a:solidFill>
                  <a:srgbClr val="3B4E4E"/>
                </a:solidFill>
                <a:latin typeface="Overpass" pitchFamily="34" charset="0"/>
                <a:ea typeface="Overpass" pitchFamily="34" charset="-122"/>
                <a:cs typeface="Overpass" pitchFamily="34" charset="-120"/>
              </a:rPr>
              <a:t>By optimizing traffic signal timing based on real-time conditions, the system can help alleviate bottlenecks and improve overall traffic flow.</a:t>
            </a:r>
            <a:endParaRPr lang="en-US" sz="1724" dirty="0"/>
          </a:p>
        </p:txBody>
      </p:sp>
      <p:sp>
        <p:nvSpPr>
          <p:cNvPr id="11" name="Shape 9"/>
          <p:cNvSpPr/>
          <p:nvPr/>
        </p:nvSpPr>
        <p:spPr>
          <a:xfrm>
            <a:off x="2115026" y="5298281"/>
            <a:ext cx="5090755" cy="2327434"/>
          </a:xfrm>
          <a:prstGeom prst="roundRect">
            <a:avLst>
              <a:gd name="adj" fmla="val 4233"/>
            </a:avLst>
          </a:prstGeom>
          <a:solidFill>
            <a:srgbClr val="DDEEE6"/>
          </a:solidFill>
          <a:ln w="7620">
            <a:solidFill>
              <a:srgbClr val="C3D4CC"/>
            </a:solidFill>
            <a:prstDash val="solid"/>
          </a:ln>
        </p:spPr>
      </p:sp>
      <p:sp>
        <p:nvSpPr>
          <p:cNvPr id="12" name="Text 10"/>
          <p:cNvSpPr/>
          <p:nvPr/>
        </p:nvSpPr>
        <p:spPr>
          <a:xfrm>
            <a:off x="2341483" y="5524738"/>
            <a:ext cx="2736890" cy="342067"/>
          </a:xfrm>
          <a:prstGeom prst="rect">
            <a:avLst/>
          </a:prstGeom>
          <a:noFill/>
          <a:ln/>
        </p:spPr>
        <p:txBody>
          <a:bodyPr wrap="none" rtlCol="0" anchor="t"/>
          <a:lstStyle/>
          <a:p>
            <a:pPr marL="0" indent="0">
              <a:lnSpc>
                <a:spcPts val="2694"/>
              </a:lnSpc>
              <a:buNone/>
            </a:pPr>
            <a:r>
              <a:rPr lang="en-US" sz="2155" b="1" dirty="0">
                <a:solidFill>
                  <a:srgbClr val="3B4E4E"/>
                </a:solidFill>
                <a:latin typeface="Syne" pitchFamily="34" charset="0"/>
                <a:ea typeface="Syne" pitchFamily="34" charset="-122"/>
                <a:cs typeface="Syne" pitchFamily="34" charset="-120"/>
              </a:rPr>
              <a:t>Increased Safety</a:t>
            </a:r>
            <a:endParaRPr lang="en-US" sz="2155" dirty="0"/>
          </a:p>
        </p:txBody>
      </p:sp>
      <p:sp>
        <p:nvSpPr>
          <p:cNvPr id="13" name="Text 11"/>
          <p:cNvSpPr/>
          <p:nvPr/>
        </p:nvSpPr>
        <p:spPr>
          <a:xfrm>
            <a:off x="2341483" y="5998131"/>
            <a:ext cx="4637842" cy="1401128"/>
          </a:xfrm>
          <a:prstGeom prst="rect">
            <a:avLst/>
          </a:prstGeom>
          <a:noFill/>
          <a:ln/>
        </p:spPr>
        <p:txBody>
          <a:bodyPr wrap="square" rtlCol="0" anchor="t"/>
          <a:lstStyle/>
          <a:p>
            <a:pPr marL="0" indent="0">
              <a:lnSpc>
                <a:spcPts val="2758"/>
              </a:lnSpc>
              <a:buNone/>
            </a:pPr>
            <a:r>
              <a:rPr lang="en-US" sz="1724" dirty="0">
                <a:solidFill>
                  <a:srgbClr val="3B4E4E"/>
                </a:solidFill>
                <a:latin typeface="Overpass" pitchFamily="34" charset="0"/>
                <a:ea typeface="Overpass" pitchFamily="34" charset="-122"/>
                <a:cs typeface="Overpass" pitchFamily="34" charset="-120"/>
              </a:rPr>
              <a:t>The automated system reduces the risk of accidents by ensuring drivers are aware of emergency vehicles and can safely yield the right-of-way.</a:t>
            </a:r>
            <a:endParaRPr lang="en-US" sz="1724" dirty="0"/>
          </a:p>
        </p:txBody>
      </p:sp>
      <p:sp>
        <p:nvSpPr>
          <p:cNvPr id="14" name="Shape 12"/>
          <p:cNvSpPr/>
          <p:nvPr/>
        </p:nvSpPr>
        <p:spPr>
          <a:xfrm>
            <a:off x="7424618" y="5298281"/>
            <a:ext cx="5090755" cy="2327434"/>
          </a:xfrm>
          <a:prstGeom prst="roundRect">
            <a:avLst>
              <a:gd name="adj" fmla="val 4233"/>
            </a:avLst>
          </a:prstGeom>
          <a:solidFill>
            <a:srgbClr val="DDEEE6"/>
          </a:solidFill>
          <a:ln w="7620">
            <a:solidFill>
              <a:srgbClr val="C3D4CC"/>
            </a:solidFill>
            <a:prstDash val="solid"/>
          </a:ln>
        </p:spPr>
      </p:sp>
      <p:sp>
        <p:nvSpPr>
          <p:cNvPr id="15" name="Text 13"/>
          <p:cNvSpPr/>
          <p:nvPr/>
        </p:nvSpPr>
        <p:spPr>
          <a:xfrm>
            <a:off x="7651075" y="5524738"/>
            <a:ext cx="3512939" cy="342067"/>
          </a:xfrm>
          <a:prstGeom prst="rect">
            <a:avLst/>
          </a:prstGeom>
          <a:noFill/>
          <a:ln/>
        </p:spPr>
        <p:txBody>
          <a:bodyPr wrap="none" rtlCol="0" anchor="t"/>
          <a:lstStyle/>
          <a:p>
            <a:pPr marL="0" indent="0">
              <a:lnSpc>
                <a:spcPts val="2694"/>
              </a:lnSpc>
              <a:buNone/>
            </a:pPr>
            <a:r>
              <a:rPr lang="en-US" sz="2155" b="1" dirty="0">
                <a:solidFill>
                  <a:srgbClr val="3B4E4E"/>
                </a:solidFill>
                <a:latin typeface="Syne" pitchFamily="34" charset="0"/>
                <a:ea typeface="Syne" pitchFamily="34" charset="-122"/>
                <a:cs typeface="Syne" pitchFamily="34" charset="-120"/>
              </a:rPr>
              <a:t>Environmental Benefits</a:t>
            </a:r>
            <a:endParaRPr lang="en-US" sz="2155" dirty="0"/>
          </a:p>
        </p:txBody>
      </p:sp>
      <p:sp>
        <p:nvSpPr>
          <p:cNvPr id="16" name="Text 14"/>
          <p:cNvSpPr/>
          <p:nvPr/>
        </p:nvSpPr>
        <p:spPr>
          <a:xfrm>
            <a:off x="7651075" y="5998131"/>
            <a:ext cx="4637842" cy="1050846"/>
          </a:xfrm>
          <a:prstGeom prst="rect">
            <a:avLst/>
          </a:prstGeom>
          <a:noFill/>
          <a:ln/>
        </p:spPr>
        <p:txBody>
          <a:bodyPr wrap="square" rtlCol="0" anchor="t"/>
          <a:lstStyle/>
          <a:p>
            <a:pPr marL="0" indent="0">
              <a:lnSpc>
                <a:spcPts val="2758"/>
              </a:lnSpc>
              <a:buNone/>
            </a:pPr>
            <a:r>
              <a:rPr lang="en-US" sz="1724" dirty="0">
                <a:solidFill>
                  <a:srgbClr val="3B4E4E"/>
                </a:solidFill>
                <a:latin typeface="Overpass" pitchFamily="34" charset="0"/>
                <a:ea typeface="Overpass" pitchFamily="34" charset="-122"/>
                <a:cs typeface="Overpass" pitchFamily="34" charset="-120"/>
              </a:rPr>
              <a:t>Smoother traffic flow and reduced idling times can lead to lower fuel consumption and emissions, benefiting the environment.</a:t>
            </a:r>
            <a:endParaRPr lang="en-US" sz="1724" dirty="0"/>
          </a:p>
        </p:txBody>
      </p:sp>
      <p:pic>
        <p:nvPicPr>
          <p:cNvPr id="17"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542937"/>
            <a:ext cx="7477601" cy="1388745"/>
          </a:xfrm>
          <a:prstGeom prst="rect">
            <a:avLst/>
          </a:prstGeom>
          <a:noFill/>
          <a:ln/>
        </p:spPr>
        <p:txBody>
          <a:bodyPr wrap="square" rtlCol="0" anchor="t"/>
          <a:lstStyle/>
          <a:p>
            <a:pPr marL="0" indent="0">
              <a:lnSpc>
                <a:spcPts val="5468"/>
              </a:lnSpc>
              <a:buNone/>
            </a:pPr>
            <a:r>
              <a:rPr lang="en-US" sz="4374" b="1" dirty="0">
                <a:solidFill>
                  <a:srgbClr val="233939"/>
                </a:solidFill>
                <a:latin typeface="Syne" pitchFamily="34" charset="0"/>
                <a:ea typeface="Syne" pitchFamily="34" charset="-122"/>
                <a:cs typeface="Syne" pitchFamily="34" charset="-120"/>
              </a:rPr>
              <a:t>Conclusion and Future Enhancements</a:t>
            </a:r>
            <a:endParaRPr lang="en-US" sz="4374" dirty="0"/>
          </a:p>
        </p:txBody>
      </p:sp>
      <p:sp>
        <p:nvSpPr>
          <p:cNvPr id="6" name="Text 3"/>
          <p:cNvSpPr/>
          <p:nvPr/>
        </p:nvSpPr>
        <p:spPr>
          <a:xfrm>
            <a:off x="833199" y="4264938"/>
            <a:ext cx="7477601" cy="1421606"/>
          </a:xfrm>
          <a:prstGeom prst="rect">
            <a:avLst/>
          </a:prstGeom>
          <a:noFill/>
          <a:ln/>
        </p:spPr>
        <p:txBody>
          <a:bodyPr wrap="squar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In conclusion, this IoT-based automated traffic system provides a smart and efficient solution for managing emergency vehicle traffic. Looking ahead, future enhancements could include integrating real-time traffic data and expanding the system to handle multiple emergency vehicle types.</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
        <p:nvSpPr>
          <p:cNvPr id="4" name="Text 2"/>
          <p:cNvSpPr/>
          <p:nvPr/>
        </p:nvSpPr>
        <p:spPr>
          <a:xfrm>
            <a:off x="2689027" y="535662"/>
            <a:ext cx="9252228" cy="1217295"/>
          </a:xfrm>
          <a:prstGeom prst="rect">
            <a:avLst/>
          </a:prstGeom>
          <a:noFill/>
          <a:ln/>
        </p:spPr>
        <p:txBody>
          <a:bodyPr wrap="square" rtlCol="0" anchor="t"/>
          <a:lstStyle/>
          <a:p>
            <a:pPr marL="0" indent="0">
              <a:lnSpc>
                <a:spcPts val="4793"/>
              </a:lnSpc>
              <a:buNone/>
            </a:pPr>
            <a:r>
              <a:rPr lang="en-US" sz="3834" b="1" dirty="0">
                <a:solidFill>
                  <a:srgbClr val="233939"/>
                </a:solidFill>
                <a:latin typeface="Syne" pitchFamily="34" charset="0"/>
                <a:ea typeface="Syne" pitchFamily="34" charset="-122"/>
                <a:cs typeface="Syne" pitchFamily="34" charset="-120"/>
              </a:rPr>
              <a:t>Problem Statement: Automating traffic signals for ambulances</a:t>
            </a:r>
            <a:endParaRPr lang="en-US" sz="3834" dirty="0"/>
          </a:p>
        </p:txBody>
      </p:sp>
      <p:pic>
        <p:nvPicPr>
          <p:cNvPr id="5" name="Image 0" descr="preencoded.png"/>
          <p:cNvPicPr>
            <a:picLocks noChangeAspect="1"/>
          </p:cNvPicPr>
          <p:nvPr/>
        </p:nvPicPr>
        <p:blipFill>
          <a:blip r:embed="rId3"/>
          <a:stretch>
            <a:fillRect/>
          </a:stretch>
        </p:blipFill>
        <p:spPr>
          <a:xfrm>
            <a:off x="2689027" y="2142411"/>
            <a:ext cx="2889290" cy="1785699"/>
          </a:xfrm>
          <a:prstGeom prst="rect">
            <a:avLst/>
          </a:prstGeom>
        </p:spPr>
      </p:pic>
      <p:sp>
        <p:nvSpPr>
          <p:cNvPr id="6" name="Text 3"/>
          <p:cNvSpPr/>
          <p:nvPr/>
        </p:nvSpPr>
        <p:spPr>
          <a:xfrm>
            <a:off x="2689027" y="4171474"/>
            <a:ext cx="2889290" cy="912971"/>
          </a:xfrm>
          <a:prstGeom prst="rect">
            <a:avLst/>
          </a:prstGeom>
          <a:noFill/>
          <a:ln/>
        </p:spPr>
        <p:txBody>
          <a:bodyPr wrap="square" rtlCol="0" anchor="t"/>
          <a:lstStyle/>
          <a:p>
            <a:pPr marL="0" indent="0" algn="l">
              <a:lnSpc>
                <a:spcPts val="2396"/>
              </a:lnSpc>
              <a:buNone/>
            </a:pPr>
            <a:r>
              <a:rPr lang="en-US" sz="1917" b="1" dirty="0">
                <a:solidFill>
                  <a:srgbClr val="3B4E4E"/>
                </a:solidFill>
                <a:latin typeface="Syne" pitchFamily="34" charset="0"/>
                <a:ea typeface="Syne" pitchFamily="34" charset="-122"/>
                <a:cs typeface="Syne" pitchFamily="34" charset="-120"/>
              </a:rPr>
              <a:t>Streamlining Emergency Response</a:t>
            </a:r>
            <a:endParaRPr lang="en-US" sz="1917" dirty="0"/>
          </a:p>
        </p:txBody>
      </p:sp>
      <p:sp>
        <p:nvSpPr>
          <p:cNvPr id="7" name="Text 4"/>
          <p:cNvSpPr/>
          <p:nvPr/>
        </p:nvSpPr>
        <p:spPr>
          <a:xfrm>
            <a:off x="2689027" y="5201245"/>
            <a:ext cx="2889290" cy="2492693"/>
          </a:xfrm>
          <a:prstGeom prst="rect">
            <a:avLst/>
          </a:prstGeom>
          <a:noFill/>
          <a:ln/>
        </p:spPr>
        <p:txBody>
          <a:bodyPr wrap="square" rtlCol="0" anchor="t"/>
          <a:lstStyle/>
          <a:p>
            <a:pPr marL="0" indent="0" algn="l">
              <a:lnSpc>
                <a:spcPts val="2454"/>
              </a:lnSpc>
              <a:buNone/>
            </a:pPr>
            <a:r>
              <a:rPr lang="en-US" sz="1534" dirty="0">
                <a:solidFill>
                  <a:srgbClr val="3B4E4E"/>
                </a:solidFill>
                <a:latin typeface="Overpass" pitchFamily="34" charset="0"/>
                <a:ea typeface="Overpass" pitchFamily="34" charset="-122"/>
                <a:cs typeface="Overpass" pitchFamily="34" charset="-120"/>
              </a:rPr>
              <a:t>Ambulances face significant challenges navigating busy traffic to reach their destinations quickly. Automating traffic signals to prioritize ambulance routes can dramatically improve emergency response times and save lives.</a:t>
            </a:r>
            <a:endParaRPr lang="en-US" sz="1534" dirty="0"/>
          </a:p>
        </p:txBody>
      </p:sp>
      <p:pic>
        <p:nvPicPr>
          <p:cNvPr id="8" name="Image 1" descr="preencoded.png"/>
          <p:cNvPicPr>
            <a:picLocks noChangeAspect="1"/>
          </p:cNvPicPr>
          <p:nvPr/>
        </p:nvPicPr>
        <p:blipFill>
          <a:blip r:embed="rId4"/>
          <a:stretch>
            <a:fillRect/>
          </a:stretch>
        </p:blipFill>
        <p:spPr>
          <a:xfrm>
            <a:off x="5870377" y="2142411"/>
            <a:ext cx="2889409" cy="1785699"/>
          </a:xfrm>
          <a:prstGeom prst="rect">
            <a:avLst/>
          </a:prstGeom>
        </p:spPr>
      </p:pic>
      <p:sp>
        <p:nvSpPr>
          <p:cNvPr id="9" name="Text 5"/>
          <p:cNvSpPr/>
          <p:nvPr/>
        </p:nvSpPr>
        <p:spPr>
          <a:xfrm>
            <a:off x="5870377" y="4171474"/>
            <a:ext cx="2889409" cy="608648"/>
          </a:xfrm>
          <a:prstGeom prst="rect">
            <a:avLst/>
          </a:prstGeom>
          <a:noFill/>
          <a:ln/>
        </p:spPr>
        <p:txBody>
          <a:bodyPr wrap="square" rtlCol="0" anchor="t"/>
          <a:lstStyle/>
          <a:p>
            <a:pPr marL="0" indent="0" algn="l">
              <a:lnSpc>
                <a:spcPts val="2396"/>
              </a:lnSpc>
              <a:buNone/>
            </a:pPr>
            <a:r>
              <a:rPr lang="en-US" sz="1917" b="1" dirty="0">
                <a:solidFill>
                  <a:srgbClr val="3B4E4E"/>
                </a:solidFill>
                <a:latin typeface="Syne" pitchFamily="34" charset="0"/>
                <a:ea typeface="Syne" pitchFamily="34" charset="-122"/>
                <a:cs typeface="Syne" pitchFamily="34" charset="-120"/>
              </a:rPr>
              <a:t>Addressing Traffic Congestion</a:t>
            </a:r>
            <a:endParaRPr lang="en-US" sz="1917" dirty="0"/>
          </a:p>
        </p:txBody>
      </p:sp>
      <p:sp>
        <p:nvSpPr>
          <p:cNvPr id="10" name="Text 6"/>
          <p:cNvSpPr/>
          <p:nvPr/>
        </p:nvSpPr>
        <p:spPr>
          <a:xfrm>
            <a:off x="5870377" y="4896922"/>
            <a:ext cx="2889409" cy="2181106"/>
          </a:xfrm>
          <a:prstGeom prst="rect">
            <a:avLst/>
          </a:prstGeom>
          <a:noFill/>
          <a:ln/>
        </p:spPr>
        <p:txBody>
          <a:bodyPr wrap="square" rtlCol="0" anchor="t"/>
          <a:lstStyle/>
          <a:p>
            <a:pPr marL="0" indent="0" algn="l">
              <a:lnSpc>
                <a:spcPts val="2454"/>
              </a:lnSpc>
              <a:buNone/>
            </a:pPr>
            <a:r>
              <a:rPr lang="en-US" sz="1534" dirty="0">
                <a:solidFill>
                  <a:srgbClr val="3B4E4E"/>
                </a:solidFill>
                <a:latin typeface="Overpass" pitchFamily="34" charset="0"/>
                <a:ea typeface="Overpass" pitchFamily="34" charset="-122"/>
                <a:cs typeface="Overpass" pitchFamily="34" charset="-120"/>
              </a:rPr>
              <a:t>Heavy traffic and gridlock often prevent ambulances from passing through intersections efficiently. An automated system that can detect ambulance sirens and immediately clear the path can alleviate this critical problem.</a:t>
            </a:r>
            <a:endParaRPr lang="en-US" sz="1534" dirty="0"/>
          </a:p>
        </p:txBody>
      </p:sp>
      <p:pic>
        <p:nvPicPr>
          <p:cNvPr id="11" name="Image 2" descr="preencoded.png"/>
          <p:cNvPicPr>
            <a:picLocks noChangeAspect="1"/>
          </p:cNvPicPr>
          <p:nvPr/>
        </p:nvPicPr>
        <p:blipFill>
          <a:blip r:embed="rId5"/>
          <a:stretch>
            <a:fillRect/>
          </a:stretch>
        </p:blipFill>
        <p:spPr>
          <a:xfrm>
            <a:off x="9051846" y="2142411"/>
            <a:ext cx="2889409" cy="1785699"/>
          </a:xfrm>
          <a:prstGeom prst="rect">
            <a:avLst/>
          </a:prstGeom>
        </p:spPr>
      </p:pic>
      <p:sp>
        <p:nvSpPr>
          <p:cNvPr id="12" name="Text 7"/>
          <p:cNvSpPr/>
          <p:nvPr/>
        </p:nvSpPr>
        <p:spPr>
          <a:xfrm>
            <a:off x="9051846" y="4171474"/>
            <a:ext cx="2889409" cy="608648"/>
          </a:xfrm>
          <a:prstGeom prst="rect">
            <a:avLst/>
          </a:prstGeom>
          <a:noFill/>
          <a:ln/>
        </p:spPr>
        <p:txBody>
          <a:bodyPr wrap="square" rtlCol="0" anchor="t"/>
          <a:lstStyle/>
          <a:p>
            <a:pPr marL="0" indent="0" algn="l">
              <a:lnSpc>
                <a:spcPts val="2396"/>
              </a:lnSpc>
              <a:buNone/>
            </a:pPr>
            <a:r>
              <a:rPr lang="en-US" sz="1917" b="1" dirty="0">
                <a:solidFill>
                  <a:srgbClr val="3B4E4E"/>
                </a:solidFill>
                <a:latin typeface="Syne" pitchFamily="34" charset="0"/>
                <a:ea typeface="Syne" pitchFamily="34" charset="-122"/>
                <a:cs typeface="Syne" pitchFamily="34" charset="-120"/>
              </a:rPr>
              <a:t>Enabling Unimpeded Passage</a:t>
            </a:r>
            <a:endParaRPr lang="en-US" sz="1917" dirty="0"/>
          </a:p>
        </p:txBody>
      </p:sp>
      <p:sp>
        <p:nvSpPr>
          <p:cNvPr id="13" name="Text 8"/>
          <p:cNvSpPr/>
          <p:nvPr/>
        </p:nvSpPr>
        <p:spPr>
          <a:xfrm>
            <a:off x="9051846" y="4896922"/>
            <a:ext cx="2889409" cy="2492693"/>
          </a:xfrm>
          <a:prstGeom prst="rect">
            <a:avLst/>
          </a:prstGeom>
          <a:noFill/>
          <a:ln/>
        </p:spPr>
        <p:txBody>
          <a:bodyPr wrap="square" rtlCol="0" anchor="t"/>
          <a:lstStyle/>
          <a:p>
            <a:pPr marL="0" indent="0" algn="l">
              <a:lnSpc>
                <a:spcPts val="2454"/>
              </a:lnSpc>
              <a:buNone/>
            </a:pPr>
            <a:r>
              <a:rPr lang="en-US" sz="1534" dirty="0">
                <a:solidFill>
                  <a:srgbClr val="3B4E4E"/>
                </a:solidFill>
                <a:latin typeface="Overpass" pitchFamily="34" charset="0"/>
                <a:ea typeface="Overpass" pitchFamily="34" charset="-122"/>
                <a:cs typeface="Overpass" pitchFamily="34" charset="-120"/>
              </a:rPr>
              <a:t>By automatically turning the traffic signals green for the lane the ambulance is in and red for all other lanes, the IOT-based system can ensure the emergency vehicle has a clear, unobstructed path to its destination.</a:t>
            </a:r>
            <a:endParaRPr lang="en-US" sz="153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712482"/>
            <a:ext cx="5554980" cy="694373"/>
          </a:xfrm>
          <a:prstGeom prst="rect">
            <a:avLst/>
          </a:prstGeom>
          <a:noFill/>
          <a:ln/>
        </p:spPr>
        <p:txBody>
          <a:bodyPr wrap="none" rtlCol="0" anchor="t"/>
          <a:lstStyle/>
          <a:p>
            <a:pPr marL="0" indent="0">
              <a:lnSpc>
                <a:spcPts val="5468"/>
              </a:lnSpc>
              <a:buNone/>
            </a:pPr>
            <a:r>
              <a:rPr lang="en-US" sz="4374" b="1" dirty="0">
                <a:solidFill>
                  <a:srgbClr val="233939"/>
                </a:solidFill>
                <a:latin typeface="Syne" pitchFamily="34" charset="0"/>
                <a:ea typeface="Syne" pitchFamily="34" charset="-122"/>
                <a:cs typeface="Syne" pitchFamily="34" charset="-120"/>
              </a:rPr>
              <a:t>ABSTRACT</a:t>
            </a:r>
            <a:endParaRPr lang="en-US" sz="4374" dirty="0"/>
          </a:p>
        </p:txBody>
      </p:sp>
      <p:sp>
        <p:nvSpPr>
          <p:cNvPr id="6" name="Text 3"/>
          <p:cNvSpPr/>
          <p:nvPr/>
        </p:nvSpPr>
        <p:spPr>
          <a:xfrm>
            <a:off x="833199" y="3740110"/>
            <a:ext cx="7477601" cy="1777008"/>
          </a:xfrm>
          <a:prstGeom prst="rect">
            <a:avLst/>
          </a:prstGeom>
          <a:noFill/>
          <a:ln/>
        </p:spPr>
        <p:txBody>
          <a:bodyPr wrap="squar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The "Green Corridors" project automates traffic signals using sound detection to prioritize ambulances, turning relevant lights green. Utilizing Arduino, sensors, and LEDs, the system ensures rapid, clear passage for emergency vehicles. It offers a cost-effective, scalable solution to improve urban traffic management and emergency response times.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
        <p:nvSpPr>
          <p:cNvPr id="4" name="Text 2"/>
          <p:cNvSpPr/>
          <p:nvPr/>
        </p:nvSpPr>
        <p:spPr>
          <a:xfrm>
            <a:off x="2037993" y="1085731"/>
            <a:ext cx="5762625" cy="694373"/>
          </a:xfrm>
          <a:prstGeom prst="rect">
            <a:avLst/>
          </a:prstGeom>
          <a:noFill/>
          <a:ln/>
        </p:spPr>
        <p:txBody>
          <a:bodyPr wrap="none" rtlCol="0" anchor="t"/>
          <a:lstStyle/>
          <a:p>
            <a:pPr marL="0" indent="0">
              <a:lnSpc>
                <a:spcPts val="5468"/>
              </a:lnSpc>
              <a:buNone/>
            </a:pPr>
            <a:r>
              <a:rPr lang="en-US" sz="4374" b="1" dirty="0">
                <a:solidFill>
                  <a:srgbClr val="233939"/>
                </a:solidFill>
                <a:latin typeface="Syne" pitchFamily="34" charset="0"/>
                <a:ea typeface="Syne" pitchFamily="34" charset="-122"/>
                <a:cs typeface="Syne" pitchFamily="34" charset="-120"/>
              </a:rPr>
              <a:t>EXISTING SYSTEM</a:t>
            </a:r>
            <a:endParaRPr lang="en-US" sz="4374" dirty="0"/>
          </a:p>
        </p:txBody>
      </p:sp>
      <p:pic>
        <p:nvPicPr>
          <p:cNvPr id="5" name="Image 0" descr="preencoded.png"/>
          <p:cNvPicPr>
            <a:picLocks noChangeAspect="1"/>
          </p:cNvPicPr>
          <p:nvPr/>
        </p:nvPicPr>
        <p:blipFill>
          <a:blip r:embed="rId3"/>
          <a:stretch>
            <a:fillRect/>
          </a:stretch>
        </p:blipFill>
        <p:spPr>
          <a:xfrm>
            <a:off x="2037993" y="2224445"/>
            <a:ext cx="3295888" cy="2036921"/>
          </a:xfrm>
          <a:prstGeom prst="rect">
            <a:avLst/>
          </a:prstGeom>
        </p:spPr>
      </p:pic>
      <p:sp>
        <p:nvSpPr>
          <p:cNvPr id="6" name="Text 3"/>
          <p:cNvSpPr/>
          <p:nvPr/>
        </p:nvSpPr>
        <p:spPr>
          <a:xfrm>
            <a:off x="2037993" y="4539020"/>
            <a:ext cx="3295888" cy="694373"/>
          </a:xfrm>
          <a:prstGeom prst="rect">
            <a:avLst/>
          </a:prstGeom>
          <a:noFill/>
          <a:ln/>
        </p:spPr>
        <p:txBody>
          <a:bodyPr wrap="square" rtlCol="0" anchor="t"/>
          <a:lstStyle/>
          <a:p>
            <a:pPr marL="0" indent="0" algn="l">
              <a:lnSpc>
                <a:spcPts val="2734"/>
              </a:lnSpc>
              <a:buNone/>
            </a:pPr>
            <a:r>
              <a:rPr lang="en-US" sz="2187" b="1" dirty="0">
                <a:solidFill>
                  <a:srgbClr val="3B4E4E"/>
                </a:solidFill>
                <a:latin typeface="Syne" pitchFamily="34" charset="0"/>
                <a:ea typeface="Syne" pitchFamily="34" charset="-122"/>
                <a:cs typeface="Syne" pitchFamily="34" charset="-120"/>
              </a:rPr>
              <a:t>Optical Detection Systems:</a:t>
            </a:r>
            <a:endParaRPr lang="en-US" sz="2187" dirty="0"/>
          </a:p>
        </p:txBody>
      </p:sp>
      <p:sp>
        <p:nvSpPr>
          <p:cNvPr id="7" name="Text 4"/>
          <p:cNvSpPr/>
          <p:nvPr/>
        </p:nvSpPr>
        <p:spPr>
          <a:xfrm>
            <a:off x="2037993" y="5366623"/>
            <a:ext cx="3295888" cy="1777008"/>
          </a:xfrm>
          <a:prstGeom prst="rect">
            <a:avLst/>
          </a:prstGeom>
          <a:noFill/>
          <a:ln/>
        </p:spPr>
        <p:txBody>
          <a:bodyPr wrap="square" rtlCol="0" anchor="t"/>
          <a:lstStyle/>
          <a:p>
            <a:pPr marL="0" indent="0" algn="l">
              <a:lnSpc>
                <a:spcPts val="2799"/>
              </a:lnSpc>
              <a:buNone/>
            </a:pPr>
            <a:r>
              <a:rPr lang="en-US" sz="1750" dirty="0">
                <a:solidFill>
                  <a:srgbClr val="3B4E4E"/>
                </a:solidFill>
                <a:latin typeface="Overpass" pitchFamily="34" charset="0"/>
                <a:ea typeface="Overpass" pitchFamily="34" charset="-122"/>
                <a:cs typeface="Overpass" pitchFamily="34" charset="-120"/>
              </a:rPr>
              <a:t>These systems utilize optical sensors or infrared communication to detect emergency vehicles equipped with compatible transmitters. </a:t>
            </a:r>
            <a:endParaRPr lang="en-US" sz="1750" dirty="0"/>
          </a:p>
        </p:txBody>
      </p:sp>
      <p:pic>
        <p:nvPicPr>
          <p:cNvPr id="8" name="Image 1" descr="preencoded.png"/>
          <p:cNvPicPr>
            <a:picLocks noChangeAspect="1"/>
          </p:cNvPicPr>
          <p:nvPr/>
        </p:nvPicPr>
        <p:blipFill>
          <a:blip r:embed="rId4"/>
          <a:stretch>
            <a:fillRect/>
          </a:stretch>
        </p:blipFill>
        <p:spPr>
          <a:xfrm>
            <a:off x="5667137" y="2224445"/>
            <a:ext cx="3296007" cy="2037040"/>
          </a:xfrm>
          <a:prstGeom prst="rect">
            <a:avLst/>
          </a:prstGeom>
        </p:spPr>
      </p:pic>
      <p:sp>
        <p:nvSpPr>
          <p:cNvPr id="9" name="Text 5"/>
          <p:cNvSpPr/>
          <p:nvPr/>
        </p:nvSpPr>
        <p:spPr>
          <a:xfrm>
            <a:off x="5667137" y="4539139"/>
            <a:ext cx="3296007" cy="694373"/>
          </a:xfrm>
          <a:prstGeom prst="rect">
            <a:avLst/>
          </a:prstGeom>
          <a:noFill/>
          <a:ln/>
        </p:spPr>
        <p:txBody>
          <a:bodyPr wrap="square" rtlCol="0" anchor="t"/>
          <a:lstStyle/>
          <a:p>
            <a:pPr marL="0" indent="0" algn="l">
              <a:lnSpc>
                <a:spcPts val="2734"/>
              </a:lnSpc>
              <a:buNone/>
            </a:pPr>
            <a:r>
              <a:rPr lang="en-US" sz="2187" b="1" dirty="0">
                <a:solidFill>
                  <a:srgbClr val="3B4E4E"/>
                </a:solidFill>
                <a:latin typeface="Syne" pitchFamily="34" charset="0"/>
                <a:ea typeface="Syne" pitchFamily="34" charset="-122"/>
                <a:cs typeface="Syne" pitchFamily="34" charset="-120"/>
              </a:rPr>
              <a:t>Preemptive Traffic Signal Systems</a:t>
            </a:r>
            <a:endParaRPr lang="en-US" sz="2187" dirty="0"/>
          </a:p>
        </p:txBody>
      </p:sp>
      <p:sp>
        <p:nvSpPr>
          <p:cNvPr id="10" name="Text 6"/>
          <p:cNvSpPr/>
          <p:nvPr/>
        </p:nvSpPr>
        <p:spPr>
          <a:xfrm>
            <a:off x="5667137" y="5366742"/>
            <a:ext cx="3296007" cy="1421606"/>
          </a:xfrm>
          <a:prstGeom prst="rect">
            <a:avLst/>
          </a:prstGeom>
          <a:noFill/>
          <a:ln/>
        </p:spPr>
        <p:txBody>
          <a:bodyPr wrap="square" rtlCol="0" anchor="t"/>
          <a:lstStyle/>
          <a:p>
            <a:pPr marL="0" indent="0" algn="l">
              <a:lnSpc>
                <a:spcPts val="2799"/>
              </a:lnSpc>
              <a:buNone/>
            </a:pPr>
            <a:r>
              <a:rPr lang="en-US" sz="1750" dirty="0">
                <a:solidFill>
                  <a:srgbClr val="3B4E4E"/>
                </a:solidFill>
                <a:latin typeface="Overpass" pitchFamily="34" charset="0"/>
                <a:ea typeface="Overpass" pitchFamily="34" charset="-122"/>
                <a:cs typeface="Overpass" pitchFamily="34" charset="-120"/>
              </a:rPr>
              <a:t>These systems use GPS and radio signals to detect emergency vehicles and change traffic signals accordingly</a:t>
            </a:r>
            <a:endParaRPr lang="en-US" sz="1750" dirty="0"/>
          </a:p>
        </p:txBody>
      </p:sp>
      <p:pic>
        <p:nvPicPr>
          <p:cNvPr id="11" name="Image 2" descr="preencoded.png"/>
          <p:cNvPicPr>
            <a:picLocks noChangeAspect="1"/>
          </p:cNvPicPr>
          <p:nvPr/>
        </p:nvPicPr>
        <p:blipFill>
          <a:blip r:embed="rId5"/>
          <a:stretch>
            <a:fillRect/>
          </a:stretch>
        </p:blipFill>
        <p:spPr>
          <a:xfrm>
            <a:off x="9296400" y="2224445"/>
            <a:ext cx="3296007" cy="2037040"/>
          </a:xfrm>
          <a:prstGeom prst="rect">
            <a:avLst/>
          </a:prstGeom>
        </p:spPr>
      </p:pic>
      <p:sp>
        <p:nvSpPr>
          <p:cNvPr id="12" name="Text 7"/>
          <p:cNvSpPr/>
          <p:nvPr/>
        </p:nvSpPr>
        <p:spPr>
          <a:xfrm>
            <a:off x="9296400" y="4539139"/>
            <a:ext cx="3296007" cy="694373"/>
          </a:xfrm>
          <a:prstGeom prst="rect">
            <a:avLst/>
          </a:prstGeom>
          <a:noFill/>
          <a:ln/>
        </p:spPr>
        <p:txBody>
          <a:bodyPr wrap="square" rtlCol="0" anchor="t"/>
          <a:lstStyle/>
          <a:p>
            <a:pPr marL="0" indent="0" algn="l">
              <a:lnSpc>
                <a:spcPts val="2734"/>
              </a:lnSpc>
              <a:buNone/>
            </a:pPr>
            <a:r>
              <a:rPr lang="en-US" sz="2187" b="1" dirty="0">
                <a:solidFill>
                  <a:srgbClr val="3B4E4E"/>
                </a:solidFill>
                <a:latin typeface="Syne" pitchFamily="34" charset="0"/>
                <a:ea typeface="Syne" pitchFamily="34" charset="-122"/>
                <a:cs typeface="Syne" pitchFamily="34" charset="-120"/>
              </a:rPr>
              <a:t>Manual Traffic Control</a:t>
            </a:r>
            <a:endParaRPr lang="en-US" sz="2187" dirty="0"/>
          </a:p>
        </p:txBody>
      </p:sp>
      <p:sp>
        <p:nvSpPr>
          <p:cNvPr id="13" name="Text 8"/>
          <p:cNvSpPr/>
          <p:nvPr/>
        </p:nvSpPr>
        <p:spPr>
          <a:xfrm>
            <a:off x="9296400" y="5366742"/>
            <a:ext cx="3296007" cy="1777008"/>
          </a:xfrm>
          <a:prstGeom prst="rect">
            <a:avLst/>
          </a:prstGeom>
          <a:noFill/>
          <a:ln/>
        </p:spPr>
        <p:txBody>
          <a:bodyPr wrap="square" rtlCol="0" anchor="t"/>
          <a:lstStyle/>
          <a:p>
            <a:pPr marL="0" indent="0" algn="l">
              <a:lnSpc>
                <a:spcPts val="2799"/>
              </a:lnSpc>
              <a:buNone/>
            </a:pPr>
            <a:r>
              <a:rPr lang="en-US" sz="1750" dirty="0">
                <a:solidFill>
                  <a:srgbClr val="3B4E4E"/>
                </a:solidFill>
                <a:latin typeface="Overpass" pitchFamily="34" charset="0"/>
                <a:ea typeface="Overpass" pitchFamily="34" charset="-122"/>
                <a:cs typeface="Overpass" pitchFamily="34" charset="-120"/>
              </a:rPr>
              <a:t>In some cities, traffic officers manually control intersections during emergencies by physically stopping traffic and allowing emergency vehicles to pass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DE6">
              <a:alpha val="85000"/>
            </a:srgbClr>
          </a:solidFill>
          <a:ln/>
        </p:spPr>
      </p:sp>
      <p:sp>
        <p:nvSpPr>
          <p:cNvPr id="6" name="Text 3"/>
          <p:cNvSpPr/>
          <p:nvPr/>
        </p:nvSpPr>
        <p:spPr>
          <a:xfrm>
            <a:off x="2037993" y="2357080"/>
            <a:ext cx="6393537" cy="694373"/>
          </a:xfrm>
          <a:prstGeom prst="rect">
            <a:avLst/>
          </a:prstGeom>
          <a:noFill/>
          <a:ln/>
        </p:spPr>
        <p:txBody>
          <a:bodyPr wrap="none" rtlCol="0" anchor="t"/>
          <a:lstStyle/>
          <a:p>
            <a:pPr marL="0" indent="0">
              <a:lnSpc>
                <a:spcPts val="5468"/>
              </a:lnSpc>
              <a:buNone/>
            </a:pPr>
            <a:r>
              <a:rPr lang="en-US" sz="4374" b="1" dirty="0">
                <a:solidFill>
                  <a:srgbClr val="233939"/>
                </a:solidFill>
                <a:latin typeface="Syne" pitchFamily="34" charset="0"/>
                <a:ea typeface="Syne" pitchFamily="34" charset="-122"/>
                <a:cs typeface="Syne" pitchFamily="34" charset="-120"/>
              </a:rPr>
              <a:t>PROPOSED SYSTEM</a:t>
            </a:r>
            <a:endParaRPr lang="en-US" sz="4374" dirty="0"/>
          </a:p>
        </p:txBody>
      </p:sp>
      <p:sp>
        <p:nvSpPr>
          <p:cNvPr id="7" name="Text 4"/>
          <p:cNvSpPr/>
          <p:nvPr/>
        </p:nvSpPr>
        <p:spPr>
          <a:xfrm>
            <a:off x="2037993" y="3384709"/>
            <a:ext cx="10554414" cy="2487811"/>
          </a:xfrm>
          <a:prstGeom prst="rect">
            <a:avLst/>
          </a:prstGeom>
          <a:noFill/>
          <a:ln/>
        </p:spPr>
        <p:txBody>
          <a:bodyPr wrap="squar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The proposed "Green Corridors" system automates traffic signals using sound detection technology to respond to ambulance sirens in real-time. This system utilizes an Arduino Uno R3 microcontroller, a sound detection sensor, a buzzer, and LEDs. Upon detecting an ambulance siren, the sound sensor signals the Arduino, which then changes the traffic lights to green for the ambulance's lane and red for other lanes. After the ambulance passes, the signals revert to their normal state. This cost-effective and efficient solution ensures quick and unobstructed passage for emergency vehicles, reducing response times and improving overall traffic management.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
        <p:nvSpPr>
          <p:cNvPr id="4" name="Text 2"/>
          <p:cNvSpPr/>
          <p:nvPr/>
        </p:nvSpPr>
        <p:spPr>
          <a:xfrm>
            <a:off x="2037993" y="1460063"/>
            <a:ext cx="5554980" cy="694373"/>
          </a:xfrm>
          <a:prstGeom prst="rect">
            <a:avLst/>
          </a:prstGeom>
          <a:noFill/>
          <a:ln/>
        </p:spPr>
        <p:txBody>
          <a:bodyPr wrap="none" rtlCol="0" anchor="t"/>
          <a:lstStyle/>
          <a:p>
            <a:pPr marL="0" indent="0">
              <a:lnSpc>
                <a:spcPts val="5468"/>
              </a:lnSpc>
              <a:buNone/>
            </a:pPr>
            <a:r>
              <a:rPr lang="en-US" sz="4374" b="1" dirty="0">
                <a:solidFill>
                  <a:srgbClr val="233939"/>
                </a:solidFill>
                <a:latin typeface="Syne" pitchFamily="34" charset="0"/>
                <a:ea typeface="Syne" pitchFamily="34" charset="-122"/>
                <a:cs typeface="Syne" pitchFamily="34" charset="-120"/>
              </a:rPr>
              <a:t>Key Components</a:t>
            </a:r>
            <a:endParaRPr lang="en-US" sz="4374" dirty="0"/>
          </a:p>
        </p:txBody>
      </p:sp>
      <p:sp>
        <p:nvSpPr>
          <p:cNvPr id="5" name="Shape 3"/>
          <p:cNvSpPr/>
          <p:nvPr/>
        </p:nvSpPr>
        <p:spPr>
          <a:xfrm>
            <a:off x="2037993" y="2772370"/>
            <a:ext cx="499943" cy="499943"/>
          </a:xfrm>
          <a:prstGeom prst="roundRect">
            <a:avLst>
              <a:gd name="adj" fmla="val 20000"/>
            </a:avLst>
          </a:prstGeom>
          <a:solidFill>
            <a:srgbClr val="DDEEE6"/>
          </a:solidFill>
          <a:ln w="7620">
            <a:solidFill>
              <a:srgbClr val="C3D4CC"/>
            </a:solidFill>
            <a:prstDash val="solid"/>
          </a:ln>
        </p:spPr>
      </p:sp>
      <p:sp>
        <p:nvSpPr>
          <p:cNvPr id="6" name="Text 4"/>
          <p:cNvSpPr/>
          <p:nvPr/>
        </p:nvSpPr>
        <p:spPr>
          <a:xfrm>
            <a:off x="2222897" y="2814042"/>
            <a:ext cx="130016" cy="416481"/>
          </a:xfrm>
          <a:prstGeom prst="rect">
            <a:avLst/>
          </a:prstGeom>
          <a:noFill/>
          <a:ln/>
        </p:spPr>
        <p:txBody>
          <a:bodyPr wrap="none" rtlCol="0" anchor="t"/>
          <a:lstStyle/>
          <a:p>
            <a:pPr marL="0" indent="0" algn="ctr">
              <a:lnSpc>
                <a:spcPts val="3281"/>
              </a:lnSpc>
              <a:buNone/>
            </a:pPr>
            <a:r>
              <a:rPr lang="en-US" sz="2624" b="1" dirty="0">
                <a:solidFill>
                  <a:srgbClr val="3B4E4E"/>
                </a:solidFill>
                <a:latin typeface="Syne" pitchFamily="34" charset="0"/>
                <a:ea typeface="Syne" pitchFamily="34" charset="-122"/>
                <a:cs typeface="Syne" pitchFamily="34" charset="-120"/>
              </a:rPr>
              <a:t>1</a:t>
            </a:r>
            <a:endParaRPr lang="en-US" sz="2624" dirty="0"/>
          </a:p>
        </p:txBody>
      </p:sp>
      <p:sp>
        <p:nvSpPr>
          <p:cNvPr id="7" name="Text 5"/>
          <p:cNvSpPr/>
          <p:nvPr/>
        </p:nvSpPr>
        <p:spPr>
          <a:xfrm>
            <a:off x="2760107" y="2848689"/>
            <a:ext cx="2777490" cy="347186"/>
          </a:xfrm>
          <a:prstGeom prst="rect">
            <a:avLst/>
          </a:prstGeom>
          <a:noFill/>
          <a:ln/>
        </p:spPr>
        <p:txBody>
          <a:bodyPr wrap="none" rtlCol="0" anchor="t"/>
          <a:lstStyle/>
          <a:p>
            <a:pPr marL="0" indent="0">
              <a:lnSpc>
                <a:spcPts val="2734"/>
              </a:lnSpc>
              <a:buNone/>
            </a:pPr>
            <a:r>
              <a:rPr lang="en-US" sz="2187" b="1" dirty="0">
                <a:solidFill>
                  <a:srgbClr val="3B4E4E"/>
                </a:solidFill>
                <a:latin typeface="Syne" pitchFamily="34" charset="0"/>
                <a:ea typeface="Syne" pitchFamily="34" charset="-122"/>
                <a:cs typeface="Syne" pitchFamily="34" charset="-120"/>
              </a:rPr>
              <a:t>Arduino Uno R3</a:t>
            </a:r>
            <a:endParaRPr lang="en-US" sz="2187" dirty="0"/>
          </a:p>
        </p:txBody>
      </p:sp>
      <p:sp>
        <p:nvSpPr>
          <p:cNvPr id="8" name="Text 6"/>
          <p:cNvSpPr/>
          <p:nvPr/>
        </p:nvSpPr>
        <p:spPr>
          <a:xfrm>
            <a:off x="2760107" y="3329107"/>
            <a:ext cx="4444008" cy="1066205"/>
          </a:xfrm>
          <a:prstGeom prst="rect">
            <a:avLst/>
          </a:prstGeom>
          <a:noFill/>
          <a:ln/>
        </p:spPr>
        <p:txBody>
          <a:bodyPr wrap="squar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The Arduino Uno R3 is the microcontroller board that will serve as the brain of the IOT-based automated traffic system.</a:t>
            </a:r>
            <a:endParaRPr lang="en-US" sz="1750" dirty="0"/>
          </a:p>
        </p:txBody>
      </p:sp>
      <p:sp>
        <p:nvSpPr>
          <p:cNvPr id="9" name="Shape 7"/>
          <p:cNvSpPr/>
          <p:nvPr/>
        </p:nvSpPr>
        <p:spPr>
          <a:xfrm>
            <a:off x="7426285" y="2772370"/>
            <a:ext cx="499943" cy="499943"/>
          </a:xfrm>
          <a:prstGeom prst="roundRect">
            <a:avLst>
              <a:gd name="adj" fmla="val 20000"/>
            </a:avLst>
          </a:prstGeom>
          <a:solidFill>
            <a:srgbClr val="DDEEE6"/>
          </a:solidFill>
          <a:ln w="7620">
            <a:solidFill>
              <a:srgbClr val="C3D4CC"/>
            </a:solidFill>
            <a:prstDash val="solid"/>
          </a:ln>
        </p:spPr>
      </p:sp>
      <p:sp>
        <p:nvSpPr>
          <p:cNvPr id="10" name="Text 8"/>
          <p:cNvSpPr/>
          <p:nvPr/>
        </p:nvSpPr>
        <p:spPr>
          <a:xfrm>
            <a:off x="7572256" y="2814042"/>
            <a:ext cx="208002" cy="416481"/>
          </a:xfrm>
          <a:prstGeom prst="rect">
            <a:avLst/>
          </a:prstGeom>
          <a:noFill/>
          <a:ln/>
        </p:spPr>
        <p:txBody>
          <a:bodyPr wrap="none" rtlCol="0" anchor="t"/>
          <a:lstStyle/>
          <a:p>
            <a:pPr marL="0" indent="0" algn="ctr">
              <a:lnSpc>
                <a:spcPts val="3281"/>
              </a:lnSpc>
              <a:buNone/>
            </a:pPr>
            <a:r>
              <a:rPr lang="en-US" sz="2624" b="1" dirty="0">
                <a:solidFill>
                  <a:srgbClr val="3B4E4E"/>
                </a:solidFill>
                <a:latin typeface="Syne" pitchFamily="34" charset="0"/>
                <a:ea typeface="Syne" pitchFamily="34" charset="-122"/>
                <a:cs typeface="Syne" pitchFamily="34" charset="-120"/>
              </a:rPr>
              <a:t>2</a:t>
            </a:r>
            <a:endParaRPr lang="en-US" sz="2624" dirty="0"/>
          </a:p>
        </p:txBody>
      </p:sp>
      <p:sp>
        <p:nvSpPr>
          <p:cNvPr id="11" name="Text 9"/>
          <p:cNvSpPr/>
          <p:nvPr/>
        </p:nvSpPr>
        <p:spPr>
          <a:xfrm>
            <a:off x="8148399" y="2848689"/>
            <a:ext cx="3660934" cy="347186"/>
          </a:xfrm>
          <a:prstGeom prst="rect">
            <a:avLst/>
          </a:prstGeom>
          <a:noFill/>
          <a:ln/>
        </p:spPr>
        <p:txBody>
          <a:bodyPr wrap="none" rtlCol="0" anchor="t"/>
          <a:lstStyle/>
          <a:p>
            <a:pPr marL="0" indent="0">
              <a:lnSpc>
                <a:spcPts val="2734"/>
              </a:lnSpc>
              <a:buNone/>
            </a:pPr>
            <a:r>
              <a:rPr lang="en-US" sz="2187" b="1" dirty="0">
                <a:solidFill>
                  <a:srgbClr val="3B4E4E"/>
                </a:solidFill>
                <a:latin typeface="Syne" pitchFamily="34" charset="0"/>
                <a:ea typeface="Syne" pitchFamily="34" charset="-122"/>
                <a:cs typeface="Syne" pitchFamily="34" charset="-120"/>
              </a:rPr>
              <a:t>Sound Detection Sensor</a:t>
            </a:r>
            <a:endParaRPr lang="en-US" sz="2187" dirty="0"/>
          </a:p>
        </p:txBody>
      </p:sp>
      <p:sp>
        <p:nvSpPr>
          <p:cNvPr id="12" name="Text 10"/>
          <p:cNvSpPr/>
          <p:nvPr/>
        </p:nvSpPr>
        <p:spPr>
          <a:xfrm>
            <a:off x="8148399" y="3329107"/>
            <a:ext cx="4444008" cy="1066205"/>
          </a:xfrm>
          <a:prstGeom prst="rect">
            <a:avLst/>
          </a:prstGeom>
          <a:noFill/>
          <a:ln/>
        </p:spPr>
        <p:txBody>
          <a:bodyPr wrap="squar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A sensitive sound detection sensor will be used to pick up the distinct siren sounds of approaching ambulances.</a:t>
            </a:r>
            <a:endParaRPr lang="en-US" sz="1750" dirty="0"/>
          </a:p>
        </p:txBody>
      </p:sp>
      <p:sp>
        <p:nvSpPr>
          <p:cNvPr id="13" name="Shape 11"/>
          <p:cNvSpPr/>
          <p:nvPr/>
        </p:nvSpPr>
        <p:spPr>
          <a:xfrm>
            <a:off x="2037993" y="4791075"/>
            <a:ext cx="499943" cy="499943"/>
          </a:xfrm>
          <a:prstGeom prst="roundRect">
            <a:avLst>
              <a:gd name="adj" fmla="val 20000"/>
            </a:avLst>
          </a:prstGeom>
          <a:solidFill>
            <a:srgbClr val="DDEEE6"/>
          </a:solidFill>
          <a:ln w="7620">
            <a:solidFill>
              <a:srgbClr val="C3D4CC"/>
            </a:solidFill>
            <a:prstDash val="solid"/>
          </a:ln>
        </p:spPr>
      </p:sp>
      <p:sp>
        <p:nvSpPr>
          <p:cNvPr id="14" name="Text 12"/>
          <p:cNvSpPr/>
          <p:nvPr/>
        </p:nvSpPr>
        <p:spPr>
          <a:xfrm>
            <a:off x="2181106" y="4832747"/>
            <a:ext cx="213717" cy="416481"/>
          </a:xfrm>
          <a:prstGeom prst="rect">
            <a:avLst/>
          </a:prstGeom>
          <a:noFill/>
          <a:ln/>
        </p:spPr>
        <p:txBody>
          <a:bodyPr wrap="none" rtlCol="0" anchor="t"/>
          <a:lstStyle/>
          <a:p>
            <a:pPr marL="0" indent="0" algn="ctr">
              <a:lnSpc>
                <a:spcPts val="3281"/>
              </a:lnSpc>
              <a:buNone/>
            </a:pPr>
            <a:r>
              <a:rPr lang="en-US" sz="2624" b="1" dirty="0">
                <a:solidFill>
                  <a:srgbClr val="3B4E4E"/>
                </a:solidFill>
                <a:latin typeface="Syne" pitchFamily="34" charset="0"/>
                <a:ea typeface="Syne" pitchFamily="34" charset="-122"/>
                <a:cs typeface="Syne" pitchFamily="34" charset="-120"/>
              </a:rPr>
              <a:t>3</a:t>
            </a:r>
            <a:endParaRPr lang="en-US" sz="2624" dirty="0"/>
          </a:p>
        </p:txBody>
      </p:sp>
      <p:sp>
        <p:nvSpPr>
          <p:cNvPr id="15" name="Text 13"/>
          <p:cNvSpPr/>
          <p:nvPr/>
        </p:nvSpPr>
        <p:spPr>
          <a:xfrm>
            <a:off x="2760107" y="4867394"/>
            <a:ext cx="2777490" cy="347186"/>
          </a:xfrm>
          <a:prstGeom prst="rect">
            <a:avLst/>
          </a:prstGeom>
          <a:noFill/>
          <a:ln/>
        </p:spPr>
        <p:txBody>
          <a:bodyPr wrap="none" rtlCol="0" anchor="t"/>
          <a:lstStyle/>
          <a:p>
            <a:pPr marL="0" indent="0">
              <a:lnSpc>
                <a:spcPts val="2734"/>
              </a:lnSpc>
              <a:buNone/>
            </a:pPr>
            <a:r>
              <a:rPr lang="en-US" sz="2187" b="1" dirty="0">
                <a:solidFill>
                  <a:srgbClr val="3B4E4E"/>
                </a:solidFill>
                <a:latin typeface="Syne" pitchFamily="34" charset="0"/>
                <a:ea typeface="Syne" pitchFamily="34" charset="-122"/>
                <a:cs typeface="Syne" pitchFamily="34" charset="-120"/>
              </a:rPr>
              <a:t>Buzzer</a:t>
            </a:r>
            <a:endParaRPr lang="en-US" sz="2187" dirty="0"/>
          </a:p>
        </p:txBody>
      </p:sp>
      <p:sp>
        <p:nvSpPr>
          <p:cNvPr id="16" name="Text 14"/>
          <p:cNvSpPr/>
          <p:nvPr/>
        </p:nvSpPr>
        <p:spPr>
          <a:xfrm>
            <a:off x="2760107" y="5347811"/>
            <a:ext cx="4444008" cy="1421606"/>
          </a:xfrm>
          <a:prstGeom prst="rect">
            <a:avLst/>
          </a:prstGeom>
          <a:noFill/>
          <a:ln/>
        </p:spPr>
        <p:txBody>
          <a:bodyPr wrap="squar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A buzzer will be integrated to provide audible alerts when the system detects an ambulance and activates the traffic signal changes.</a:t>
            </a:r>
            <a:endParaRPr lang="en-US" sz="1750" dirty="0"/>
          </a:p>
        </p:txBody>
      </p:sp>
      <p:sp>
        <p:nvSpPr>
          <p:cNvPr id="17" name="Shape 15"/>
          <p:cNvSpPr/>
          <p:nvPr/>
        </p:nvSpPr>
        <p:spPr>
          <a:xfrm>
            <a:off x="7426285" y="4791075"/>
            <a:ext cx="499943" cy="499943"/>
          </a:xfrm>
          <a:prstGeom prst="roundRect">
            <a:avLst>
              <a:gd name="adj" fmla="val 20000"/>
            </a:avLst>
          </a:prstGeom>
          <a:solidFill>
            <a:srgbClr val="DDEEE6"/>
          </a:solidFill>
          <a:ln w="7620">
            <a:solidFill>
              <a:srgbClr val="C3D4CC"/>
            </a:solidFill>
            <a:prstDash val="solid"/>
          </a:ln>
        </p:spPr>
      </p:sp>
      <p:sp>
        <p:nvSpPr>
          <p:cNvPr id="18" name="Text 16"/>
          <p:cNvSpPr/>
          <p:nvPr/>
        </p:nvSpPr>
        <p:spPr>
          <a:xfrm>
            <a:off x="7557730" y="4832747"/>
            <a:ext cx="237053" cy="416481"/>
          </a:xfrm>
          <a:prstGeom prst="rect">
            <a:avLst/>
          </a:prstGeom>
          <a:noFill/>
          <a:ln/>
        </p:spPr>
        <p:txBody>
          <a:bodyPr wrap="none" rtlCol="0" anchor="t"/>
          <a:lstStyle/>
          <a:p>
            <a:pPr marL="0" indent="0" algn="ctr">
              <a:lnSpc>
                <a:spcPts val="3281"/>
              </a:lnSpc>
              <a:buNone/>
            </a:pPr>
            <a:r>
              <a:rPr lang="en-US" sz="2624" b="1" dirty="0">
                <a:solidFill>
                  <a:srgbClr val="3B4E4E"/>
                </a:solidFill>
                <a:latin typeface="Syne" pitchFamily="34" charset="0"/>
                <a:ea typeface="Syne" pitchFamily="34" charset="-122"/>
                <a:cs typeface="Syne" pitchFamily="34" charset="-120"/>
              </a:rPr>
              <a:t>4</a:t>
            </a:r>
            <a:endParaRPr lang="en-US" sz="2624" dirty="0"/>
          </a:p>
        </p:txBody>
      </p:sp>
      <p:sp>
        <p:nvSpPr>
          <p:cNvPr id="19" name="Text 17"/>
          <p:cNvSpPr/>
          <p:nvPr/>
        </p:nvSpPr>
        <p:spPr>
          <a:xfrm>
            <a:off x="8148399" y="4867394"/>
            <a:ext cx="2777490" cy="347186"/>
          </a:xfrm>
          <a:prstGeom prst="rect">
            <a:avLst/>
          </a:prstGeom>
          <a:noFill/>
          <a:ln/>
        </p:spPr>
        <p:txBody>
          <a:bodyPr wrap="none" rtlCol="0" anchor="t"/>
          <a:lstStyle/>
          <a:p>
            <a:pPr marL="0" indent="0">
              <a:lnSpc>
                <a:spcPts val="2734"/>
              </a:lnSpc>
              <a:buNone/>
            </a:pPr>
            <a:r>
              <a:rPr lang="en-US" sz="2187" b="1" dirty="0">
                <a:solidFill>
                  <a:srgbClr val="3B4E4E"/>
                </a:solidFill>
                <a:latin typeface="Syne" pitchFamily="34" charset="0"/>
                <a:ea typeface="Syne" pitchFamily="34" charset="-122"/>
                <a:cs typeface="Syne" pitchFamily="34" charset="-120"/>
              </a:rPr>
              <a:t>LEDs</a:t>
            </a:r>
            <a:endParaRPr lang="en-US" sz="2187" dirty="0"/>
          </a:p>
        </p:txBody>
      </p:sp>
      <p:sp>
        <p:nvSpPr>
          <p:cNvPr id="20" name="Text 18"/>
          <p:cNvSpPr/>
          <p:nvPr/>
        </p:nvSpPr>
        <p:spPr>
          <a:xfrm>
            <a:off x="8148399" y="5347811"/>
            <a:ext cx="4444008" cy="1066205"/>
          </a:xfrm>
          <a:prstGeom prst="rect">
            <a:avLst/>
          </a:prstGeom>
          <a:noFill/>
          <a:ln/>
        </p:spPr>
        <p:txBody>
          <a:bodyPr wrap="squar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LED lights will be used to visually indicate the state of the traffic signals - green for the ambulance lane, red for other lanes.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
        <p:nvSpPr>
          <p:cNvPr id="4" name="Text 2"/>
          <p:cNvSpPr/>
          <p:nvPr/>
        </p:nvSpPr>
        <p:spPr>
          <a:xfrm>
            <a:off x="2091214" y="606028"/>
            <a:ext cx="8792408" cy="687348"/>
          </a:xfrm>
          <a:prstGeom prst="rect">
            <a:avLst/>
          </a:prstGeom>
          <a:noFill/>
          <a:ln/>
        </p:spPr>
        <p:txBody>
          <a:bodyPr wrap="none" rtlCol="0" anchor="t"/>
          <a:lstStyle/>
          <a:p>
            <a:pPr marL="0" indent="0">
              <a:lnSpc>
                <a:spcPts val="5412"/>
              </a:lnSpc>
              <a:buNone/>
            </a:pPr>
            <a:r>
              <a:rPr lang="en-US" sz="4330" b="1" dirty="0">
                <a:solidFill>
                  <a:srgbClr val="233939"/>
                </a:solidFill>
                <a:latin typeface="Syne" pitchFamily="34" charset="0"/>
                <a:ea typeface="Syne" pitchFamily="34" charset="-122"/>
                <a:cs typeface="Syne" pitchFamily="34" charset="-120"/>
              </a:rPr>
              <a:t>Sound Detection Mechanism</a:t>
            </a:r>
            <a:endParaRPr lang="en-US" sz="4330" dirty="0"/>
          </a:p>
        </p:txBody>
      </p:sp>
      <p:sp>
        <p:nvSpPr>
          <p:cNvPr id="5" name="Text 3"/>
          <p:cNvSpPr/>
          <p:nvPr/>
        </p:nvSpPr>
        <p:spPr>
          <a:xfrm>
            <a:off x="2091214" y="1821180"/>
            <a:ext cx="4955738" cy="2110978"/>
          </a:xfrm>
          <a:prstGeom prst="rect">
            <a:avLst/>
          </a:prstGeom>
          <a:noFill/>
          <a:ln/>
        </p:spPr>
        <p:txBody>
          <a:bodyPr wrap="square" rtlCol="0" anchor="t"/>
          <a:lstStyle/>
          <a:p>
            <a:pPr marL="0" indent="0">
              <a:lnSpc>
                <a:spcPts val="2771"/>
              </a:lnSpc>
              <a:buNone/>
            </a:pPr>
            <a:r>
              <a:rPr lang="en-US" sz="1732" dirty="0">
                <a:solidFill>
                  <a:srgbClr val="3B4E4E"/>
                </a:solidFill>
                <a:latin typeface="Overpass" pitchFamily="34" charset="0"/>
                <a:ea typeface="Overpass" pitchFamily="34" charset="-122"/>
                <a:cs typeface="Overpass" pitchFamily="34" charset="-120"/>
              </a:rPr>
              <a:t>The IOT-based traffic signal automation system uses a high-sensitivity </a:t>
            </a:r>
            <a:r>
              <a:rPr lang="en-US" sz="1732" b="1" dirty="0">
                <a:solidFill>
                  <a:srgbClr val="3B4E4E"/>
                </a:solidFill>
                <a:latin typeface="Overpass" pitchFamily="34" charset="0"/>
                <a:ea typeface="Overpass" pitchFamily="34" charset="-122"/>
                <a:cs typeface="Overpass" pitchFamily="34" charset="-120"/>
              </a:rPr>
              <a:t>sound detection sensor</a:t>
            </a:r>
            <a:r>
              <a:rPr lang="en-US" sz="1732" dirty="0">
                <a:solidFill>
                  <a:srgbClr val="3B4E4E"/>
                </a:solidFill>
                <a:latin typeface="Overpass" pitchFamily="34" charset="0"/>
                <a:ea typeface="Overpass" pitchFamily="34" charset="-122"/>
                <a:cs typeface="Overpass" pitchFamily="34" charset="-120"/>
              </a:rPr>
              <a:t> to identify the distinct sound signature of an approaching ambulance siren. The sensor is strategically placed near the traffic intersection to continuously monitor the audio environment.</a:t>
            </a:r>
            <a:endParaRPr lang="en-US" sz="1732" dirty="0"/>
          </a:p>
        </p:txBody>
      </p:sp>
      <p:sp>
        <p:nvSpPr>
          <p:cNvPr id="6" name="Text 4"/>
          <p:cNvSpPr/>
          <p:nvPr/>
        </p:nvSpPr>
        <p:spPr>
          <a:xfrm>
            <a:off x="2091214" y="4130040"/>
            <a:ext cx="4955738" cy="1407319"/>
          </a:xfrm>
          <a:prstGeom prst="rect">
            <a:avLst/>
          </a:prstGeom>
          <a:noFill/>
          <a:ln/>
        </p:spPr>
        <p:txBody>
          <a:bodyPr wrap="square" rtlCol="0" anchor="t"/>
          <a:lstStyle/>
          <a:p>
            <a:pPr marL="0" indent="0">
              <a:lnSpc>
                <a:spcPts val="2771"/>
              </a:lnSpc>
              <a:buNone/>
            </a:pPr>
            <a:r>
              <a:rPr lang="en-US" sz="1732" dirty="0">
                <a:solidFill>
                  <a:srgbClr val="3B4E4E"/>
                </a:solidFill>
                <a:latin typeface="Overpass" pitchFamily="34" charset="0"/>
                <a:ea typeface="Overpass" pitchFamily="34" charset="-122"/>
                <a:cs typeface="Overpass" pitchFamily="34" charset="-120"/>
              </a:rPr>
              <a:t>When the sensor detects the unique frequency and volume of the ambulance siren, it sends a signal to the connected </a:t>
            </a:r>
            <a:r>
              <a:rPr lang="en-US" sz="1732" b="1" dirty="0">
                <a:solidFill>
                  <a:srgbClr val="3B4E4E"/>
                </a:solidFill>
                <a:latin typeface="Overpass" pitchFamily="34" charset="0"/>
                <a:ea typeface="Overpass" pitchFamily="34" charset="-122"/>
                <a:cs typeface="Overpass" pitchFamily="34" charset="-120"/>
              </a:rPr>
              <a:t>Arduino Uno R3 microcontroller</a:t>
            </a:r>
            <a:r>
              <a:rPr lang="en-US" sz="1732" dirty="0">
                <a:solidFill>
                  <a:srgbClr val="3B4E4E"/>
                </a:solidFill>
                <a:latin typeface="Overpass" pitchFamily="34" charset="0"/>
                <a:ea typeface="Overpass" pitchFamily="34" charset="-122"/>
                <a:cs typeface="Overpass" pitchFamily="34" charset="-120"/>
              </a:rPr>
              <a:t> to trigger the automated traffic signal response.</a:t>
            </a:r>
            <a:endParaRPr lang="en-US" sz="1732" dirty="0"/>
          </a:p>
        </p:txBody>
      </p:sp>
      <p:pic>
        <p:nvPicPr>
          <p:cNvPr id="7" name="Image 0" descr="preencoded.png"/>
          <p:cNvPicPr>
            <a:picLocks noChangeAspect="1"/>
          </p:cNvPicPr>
          <p:nvPr/>
        </p:nvPicPr>
        <p:blipFill>
          <a:blip r:embed="rId3"/>
          <a:stretch>
            <a:fillRect/>
          </a:stretch>
        </p:blipFill>
        <p:spPr>
          <a:xfrm>
            <a:off x="7591068" y="1870710"/>
            <a:ext cx="4955738" cy="4955738"/>
          </a:xfrm>
          <a:prstGeom prst="rect">
            <a:avLst/>
          </a:prstGeom>
        </p:spPr>
      </p:pic>
      <p:sp>
        <p:nvSpPr>
          <p:cNvPr id="8" name="Text 5"/>
          <p:cNvSpPr/>
          <p:nvPr/>
        </p:nvSpPr>
        <p:spPr>
          <a:xfrm>
            <a:off x="7591068" y="7073860"/>
            <a:ext cx="4955738" cy="351830"/>
          </a:xfrm>
          <a:prstGeom prst="rect">
            <a:avLst/>
          </a:prstGeom>
          <a:noFill/>
          <a:ln/>
        </p:spPr>
        <p:txBody>
          <a:bodyPr wrap="none" rtlCol="0" anchor="t"/>
          <a:lstStyle/>
          <a:p>
            <a:pPr marL="0" indent="0">
              <a:lnSpc>
                <a:spcPts val="2771"/>
              </a:lnSpc>
              <a:buNone/>
            </a:pPr>
            <a:endParaRPr lang="en-US" sz="1732"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30195"/>
          </a:xfrm>
          <a:prstGeom prst="rect">
            <a:avLst/>
          </a:prstGeom>
          <a:solidFill>
            <a:srgbClr val="FFFDE6"/>
          </a:solidFill>
          <a:ln/>
        </p:spPr>
      </p:sp>
      <p:sp>
        <p:nvSpPr>
          <p:cNvPr id="4" name="Text 2"/>
          <p:cNvSpPr/>
          <p:nvPr/>
        </p:nvSpPr>
        <p:spPr>
          <a:xfrm>
            <a:off x="2052637" y="609243"/>
            <a:ext cx="8781812" cy="692467"/>
          </a:xfrm>
          <a:prstGeom prst="rect">
            <a:avLst/>
          </a:prstGeom>
          <a:noFill/>
          <a:ln/>
        </p:spPr>
        <p:txBody>
          <a:bodyPr wrap="none" rtlCol="0" anchor="t"/>
          <a:lstStyle/>
          <a:p>
            <a:pPr marL="0" indent="0">
              <a:lnSpc>
                <a:spcPts val="5452"/>
              </a:lnSpc>
              <a:buNone/>
            </a:pPr>
            <a:r>
              <a:rPr lang="en-US" sz="4362" b="1" dirty="0">
                <a:solidFill>
                  <a:srgbClr val="233939"/>
                </a:solidFill>
                <a:latin typeface="Syne" pitchFamily="34" charset="0"/>
                <a:ea typeface="Syne" pitchFamily="34" charset="-122"/>
                <a:cs typeface="Syne" pitchFamily="34" charset="-120"/>
              </a:rPr>
              <a:t>Ambulance Sound Detection</a:t>
            </a:r>
            <a:endParaRPr lang="en-US" sz="4362" dirty="0"/>
          </a:p>
        </p:txBody>
      </p:sp>
      <p:pic>
        <p:nvPicPr>
          <p:cNvPr id="5" name="Image 0" descr="preencoded.png"/>
          <p:cNvPicPr>
            <a:picLocks noChangeAspect="1"/>
          </p:cNvPicPr>
          <p:nvPr/>
        </p:nvPicPr>
        <p:blipFill>
          <a:blip r:embed="rId3"/>
          <a:stretch>
            <a:fillRect/>
          </a:stretch>
        </p:blipFill>
        <p:spPr>
          <a:xfrm>
            <a:off x="4032647" y="1744861"/>
            <a:ext cx="1302425" cy="1276588"/>
          </a:xfrm>
          <a:prstGeom prst="rect">
            <a:avLst/>
          </a:prstGeom>
        </p:spPr>
      </p:pic>
      <p:sp>
        <p:nvSpPr>
          <p:cNvPr id="6" name="Text 3"/>
          <p:cNvSpPr/>
          <p:nvPr/>
        </p:nvSpPr>
        <p:spPr>
          <a:xfrm>
            <a:off x="4629864" y="2319814"/>
            <a:ext cx="107990" cy="443032"/>
          </a:xfrm>
          <a:prstGeom prst="rect">
            <a:avLst/>
          </a:prstGeom>
          <a:noFill/>
          <a:ln/>
        </p:spPr>
        <p:txBody>
          <a:bodyPr wrap="none" rtlCol="0" anchor="t"/>
          <a:lstStyle/>
          <a:p>
            <a:pPr marL="0" indent="0" algn="ctr">
              <a:lnSpc>
                <a:spcPts val="3490"/>
              </a:lnSpc>
              <a:buNone/>
            </a:pPr>
            <a:r>
              <a:rPr lang="en-US" sz="2181" b="1" dirty="0">
                <a:solidFill>
                  <a:srgbClr val="3B4E4E"/>
                </a:solidFill>
                <a:latin typeface="Syne" pitchFamily="34" charset="0"/>
                <a:ea typeface="Syne" pitchFamily="34" charset="-122"/>
                <a:cs typeface="Syne" pitchFamily="34" charset="-120"/>
              </a:rPr>
              <a:t>1</a:t>
            </a:r>
            <a:endParaRPr lang="en-US" sz="2181" dirty="0"/>
          </a:p>
        </p:txBody>
      </p:sp>
      <p:sp>
        <p:nvSpPr>
          <p:cNvPr id="7" name="Text 4"/>
          <p:cNvSpPr/>
          <p:nvPr/>
        </p:nvSpPr>
        <p:spPr>
          <a:xfrm>
            <a:off x="5556647" y="1966436"/>
            <a:ext cx="2769751" cy="346115"/>
          </a:xfrm>
          <a:prstGeom prst="rect">
            <a:avLst/>
          </a:prstGeom>
          <a:noFill/>
          <a:ln/>
        </p:spPr>
        <p:txBody>
          <a:bodyPr wrap="none" rtlCol="0" anchor="t"/>
          <a:lstStyle/>
          <a:p>
            <a:pPr marL="0" indent="0" algn="l">
              <a:lnSpc>
                <a:spcPts val="2726"/>
              </a:lnSpc>
              <a:buNone/>
            </a:pPr>
            <a:r>
              <a:rPr lang="en-US" sz="2181" b="1" dirty="0">
                <a:solidFill>
                  <a:srgbClr val="3B4E4E"/>
                </a:solidFill>
                <a:latin typeface="Syne" pitchFamily="34" charset="0"/>
                <a:ea typeface="Syne" pitchFamily="34" charset="-122"/>
                <a:cs typeface="Syne" pitchFamily="34" charset="-120"/>
              </a:rPr>
              <a:t>Sound Sensing</a:t>
            </a:r>
            <a:endParaRPr lang="en-US" sz="2181" dirty="0"/>
          </a:p>
        </p:txBody>
      </p:sp>
      <p:sp>
        <p:nvSpPr>
          <p:cNvPr id="8" name="Text 5"/>
          <p:cNvSpPr/>
          <p:nvPr/>
        </p:nvSpPr>
        <p:spPr>
          <a:xfrm>
            <a:off x="5556647" y="2445425"/>
            <a:ext cx="5834539" cy="354449"/>
          </a:xfrm>
          <a:prstGeom prst="rect">
            <a:avLst/>
          </a:prstGeom>
          <a:noFill/>
          <a:ln/>
        </p:spPr>
        <p:txBody>
          <a:bodyPr wrap="none" rtlCol="0" anchor="t"/>
          <a:lstStyle/>
          <a:p>
            <a:pPr marL="0" indent="0" algn="l">
              <a:lnSpc>
                <a:spcPts val="2792"/>
              </a:lnSpc>
              <a:buNone/>
            </a:pPr>
            <a:r>
              <a:rPr lang="en-US" sz="1745" dirty="0">
                <a:solidFill>
                  <a:srgbClr val="3B4E4E"/>
                </a:solidFill>
                <a:latin typeface="Overpass" pitchFamily="34" charset="0"/>
                <a:ea typeface="Overpass" pitchFamily="34" charset="-122"/>
                <a:cs typeface="Overpass" pitchFamily="34" charset="-120"/>
              </a:rPr>
              <a:t>Detect incoming siren sounds using a sensitive microphone.</a:t>
            </a:r>
            <a:endParaRPr lang="en-US" sz="1745" dirty="0"/>
          </a:p>
        </p:txBody>
      </p:sp>
      <p:sp>
        <p:nvSpPr>
          <p:cNvPr id="9" name="Shape 6"/>
          <p:cNvSpPr/>
          <p:nvPr/>
        </p:nvSpPr>
        <p:spPr>
          <a:xfrm>
            <a:off x="5390436" y="3023473"/>
            <a:ext cx="7131963" cy="22146"/>
          </a:xfrm>
          <a:prstGeom prst="roundRect">
            <a:avLst>
              <a:gd name="adj" fmla="val 450251"/>
            </a:avLst>
          </a:prstGeom>
          <a:solidFill>
            <a:srgbClr val="C3D4CC"/>
          </a:solidFill>
          <a:ln/>
        </p:spPr>
      </p:sp>
      <p:pic>
        <p:nvPicPr>
          <p:cNvPr id="10" name="Image 1" descr="preencoded.png"/>
          <p:cNvPicPr>
            <a:picLocks noChangeAspect="1"/>
          </p:cNvPicPr>
          <p:nvPr/>
        </p:nvPicPr>
        <p:blipFill>
          <a:blip r:embed="rId4"/>
          <a:stretch>
            <a:fillRect/>
          </a:stretch>
        </p:blipFill>
        <p:spPr>
          <a:xfrm>
            <a:off x="3381375" y="3076813"/>
            <a:ext cx="2604968" cy="1276588"/>
          </a:xfrm>
          <a:prstGeom prst="rect">
            <a:avLst/>
          </a:prstGeom>
        </p:spPr>
      </p:pic>
      <p:sp>
        <p:nvSpPr>
          <p:cNvPr id="11" name="Text 7"/>
          <p:cNvSpPr/>
          <p:nvPr/>
        </p:nvSpPr>
        <p:spPr>
          <a:xfrm>
            <a:off x="4597360" y="3493532"/>
            <a:ext cx="172760" cy="443032"/>
          </a:xfrm>
          <a:prstGeom prst="rect">
            <a:avLst/>
          </a:prstGeom>
          <a:noFill/>
          <a:ln/>
        </p:spPr>
        <p:txBody>
          <a:bodyPr wrap="none" rtlCol="0" anchor="t"/>
          <a:lstStyle/>
          <a:p>
            <a:pPr marL="0" indent="0" algn="ctr">
              <a:lnSpc>
                <a:spcPts val="3490"/>
              </a:lnSpc>
              <a:buNone/>
            </a:pPr>
            <a:r>
              <a:rPr lang="en-US" sz="2181" b="1" dirty="0">
                <a:solidFill>
                  <a:srgbClr val="3B4E4E"/>
                </a:solidFill>
                <a:latin typeface="Syne" pitchFamily="34" charset="0"/>
                <a:ea typeface="Syne" pitchFamily="34" charset="-122"/>
                <a:cs typeface="Syne" pitchFamily="34" charset="-120"/>
              </a:rPr>
              <a:t>2</a:t>
            </a:r>
            <a:endParaRPr lang="en-US" sz="2181" dirty="0"/>
          </a:p>
        </p:txBody>
      </p:sp>
      <p:sp>
        <p:nvSpPr>
          <p:cNvPr id="12" name="Text 8"/>
          <p:cNvSpPr/>
          <p:nvPr/>
        </p:nvSpPr>
        <p:spPr>
          <a:xfrm>
            <a:off x="6207919" y="3298388"/>
            <a:ext cx="2947392" cy="346115"/>
          </a:xfrm>
          <a:prstGeom prst="rect">
            <a:avLst/>
          </a:prstGeom>
          <a:noFill/>
          <a:ln/>
        </p:spPr>
        <p:txBody>
          <a:bodyPr wrap="none" rtlCol="0" anchor="t"/>
          <a:lstStyle/>
          <a:p>
            <a:pPr marL="0" indent="0" algn="l">
              <a:lnSpc>
                <a:spcPts val="2726"/>
              </a:lnSpc>
              <a:buNone/>
            </a:pPr>
            <a:r>
              <a:rPr lang="en-US" sz="2181" b="1" dirty="0">
                <a:solidFill>
                  <a:srgbClr val="3B4E4E"/>
                </a:solidFill>
                <a:latin typeface="Syne" pitchFamily="34" charset="0"/>
                <a:ea typeface="Syne" pitchFamily="34" charset="-122"/>
                <a:cs typeface="Syne" pitchFamily="34" charset="-120"/>
              </a:rPr>
              <a:t>Frequency Analysis</a:t>
            </a:r>
            <a:endParaRPr lang="en-US" sz="2181" dirty="0"/>
          </a:p>
        </p:txBody>
      </p:sp>
      <p:sp>
        <p:nvSpPr>
          <p:cNvPr id="13" name="Text 9"/>
          <p:cNvSpPr/>
          <p:nvPr/>
        </p:nvSpPr>
        <p:spPr>
          <a:xfrm>
            <a:off x="6207919" y="3777377"/>
            <a:ext cx="3314581" cy="354449"/>
          </a:xfrm>
          <a:prstGeom prst="rect">
            <a:avLst/>
          </a:prstGeom>
          <a:noFill/>
          <a:ln/>
        </p:spPr>
        <p:txBody>
          <a:bodyPr wrap="none" rtlCol="0" anchor="t"/>
          <a:lstStyle/>
          <a:p>
            <a:pPr marL="0" indent="0" algn="l">
              <a:lnSpc>
                <a:spcPts val="2792"/>
              </a:lnSpc>
              <a:buNone/>
            </a:pPr>
            <a:r>
              <a:rPr lang="en-US" sz="1745" dirty="0">
                <a:solidFill>
                  <a:srgbClr val="3B4E4E"/>
                </a:solidFill>
                <a:latin typeface="Overpass" pitchFamily="34" charset="0"/>
                <a:ea typeface="Overpass" pitchFamily="34" charset="-122"/>
                <a:cs typeface="Overpass" pitchFamily="34" charset="-120"/>
              </a:rPr>
              <a:t>Identify distinct siren frequencies.</a:t>
            </a:r>
            <a:endParaRPr lang="en-US" sz="1745" dirty="0"/>
          </a:p>
        </p:txBody>
      </p:sp>
      <p:sp>
        <p:nvSpPr>
          <p:cNvPr id="14" name="Shape 10"/>
          <p:cNvSpPr/>
          <p:nvPr/>
        </p:nvSpPr>
        <p:spPr>
          <a:xfrm>
            <a:off x="6041707" y="4355425"/>
            <a:ext cx="6480691" cy="22146"/>
          </a:xfrm>
          <a:prstGeom prst="roundRect">
            <a:avLst>
              <a:gd name="adj" fmla="val 450251"/>
            </a:avLst>
          </a:prstGeom>
          <a:solidFill>
            <a:srgbClr val="C3D4CC"/>
          </a:solidFill>
          <a:ln/>
        </p:spPr>
      </p:sp>
      <p:pic>
        <p:nvPicPr>
          <p:cNvPr id="15" name="Image 2" descr="preencoded.png"/>
          <p:cNvPicPr>
            <a:picLocks noChangeAspect="1"/>
          </p:cNvPicPr>
          <p:nvPr/>
        </p:nvPicPr>
        <p:blipFill>
          <a:blip r:embed="rId5"/>
          <a:stretch>
            <a:fillRect/>
          </a:stretch>
        </p:blipFill>
        <p:spPr>
          <a:xfrm>
            <a:off x="2730103" y="4408765"/>
            <a:ext cx="3907393" cy="1276588"/>
          </a:xfrm>
          <a:prstGeom prst="rect">
            <a:avLst/>
          </a:prstGeom>
        </p:spPr>
      </p:pic>
      <p:sp>
        <p:nvSpPr>
          <p:cNvPr id="16" name="Text 11"/>
          <p:cNvSpPr/>
          <p:nvPr/>
        </p:nvSpPr>
        <p:spPr>
          <a:xfrm>
            <a:off x="4594979" y="4825484"/>
            <a:ext cx="177522" cy="443032"/>
          </a:xfrm>
          <a:prstGeom prst="rect">
            <a:avLst/>
          </a:prstGeom>
          <a:noFill/>
          <a:ln/>
        </p:spPr>
        <p:txBody>
          <a:bodyPr wrap="none" rtlCol="0" anchor="t"/>
          <a:lstStyle/>
          <a:p>
            <a:pPr marL="0" indent="0" algn="ctr">
              <a:lnSpc>
                <a:spcPts val="3490"/>
              </a:lnSpc>
              <a:buNone/>
            </a:pPr>
            <a:r>
              <a:rPr lang="en-US" sz="2181" b="1" dirty="0">
                <a:solidFill>
                  <a:srgbClr val="3B4E4E"/>
                </a:solidFill>
                <a:latin typeface="Syne" pitchFamily="34" charset="0"/>
                <a:ea typeface="Syne" pitchFamily="34" charset="-122"/>
                <a:cs typeface="Syne" pitchFamily="34" charset="-120"/>
              </a:rPr>
              <a:t>3</a:t>
            </a:r>
            <a:endParaRPr lang="en-US" sz="2181" dirty="0"/>
          </a:p>
        </p:txBody>
      </p:sp>
      <p:sp>
        <p:nvSpPr>
          <p:cNvPr id="17" name="Text 12"/>
          <p:cNvSpPr/>
          <p:nvPr/>
        </p:nvSpPr>
        <p:spPr>
          <a:xfrm>
            <a:off x="6859072" y="4630341"/>
            <a:ext cx="2769751" cy="346115"/>
          </a:xfrm>
          <a:prstGeom prst="rect">
            <a:avLst/>
          </a:prstGeom>
          <a:noFill/>
          <a:ln/>
        </p:spPr>
        <p:txBody>
          <a:bodyPr wrap="none" rtlCol="0" anchor="t"/>
          <a:lstStyle/>
          <a:p>
            <a:pPr marL="0" indent="0" algn="l">
              <a:lnSpc>
                <a:spcPts val="2726"/>
              </a:lnSpc>
              <a:buNone/>
            </a:pPr>
            <a:r>
              <a:rPr lang="en-US" sz="2181" b="1" dirty="0">
                <a:solidFill>
                  <a:srgbClr val="3B4E4E"/>
                </a:solidFill>
                <a:latin typeface="Syne" pitchFamily="34" charset="0"/>
                <a:ea typeface="Syne" pitchFamily="34" charset="-122"/>
                <a:cs typeface="Syne" pitchFamily="34" charset="-120"/>
              </a:rPr>
              <a:t>Signal Matching</a:t>
            </a:r>
            <a:endParaRPr lang="en-US" sz="2181" dirty="0"/>
          </a:p>
        </p:txBody>
      </p:sp>
      <p:sp>
        <p:nvSpPr>
          <p:cNvPr id="18" name="Text 13"/>
          <p:cNvSpPr/>
          <p:nvPr/>
        </p:nvSpPr>
        <p:spPr>
          <a:xfrm>
            <a:off x="6859072" y="5109329"/>
            <a:ext cx="4444484" cy="354449"/>
          </a:xfrm>
          <a:prstGeom prst="rect">
            <a:avLst/>
          </a:prstGeom>
          <a:noFill/>
          <a:ln/>
        </p:spPr>
        <p:txBody>
          <a:bodyPr wrap="none" rtlCol="0" anchor="t"/>
          <a:lstStyle/>
          <a:p>
            <a:pPr marL="0" indent="0" algn="l">
              <a:lnSpc>
                <a:spcPts val="2792"/>
              </a:lnSpc>
              <a:buNone/>
            </a:pPr>
            <a:r>
              <a:rPr lang="en-US" sz="1745" dirty="0">
                <a:solidFill>
                  <a:srgbClr val="3B4E4E"/>
                </a:solidFill>
                <a:latin typeface="Overpass" pitchFamily="34" charset="0"/>
                <a:ea typeface="Overpass" pitchFamily="34" charset="-122"/>
                <a:cs typeface="Overpass" pitchFamily="34" charset="-120"/>
              </a:rPr>
              <a:t>Compare to known ambulance siren patterns.</a:t>
            </a:r>
            <a:endParaRPr lang="en-US" sz="1745" dirty="0"/>
          </a:p>
        </p:txBody>
      </p:sp>
      <p:sp>
        <p:nvSpPr>
          <p:cNvPr id="19" name="Shape 14"/>
          <p:cNvSpPr/>
          <p:nvPr/>
        </p:nvSpPr>
        <p:spPr>
          <a:xfrm>
            <a:off x="6692860" y="5687378"/>
            <a:ext cx="5829538" cy="22146"/>
          </a:xfrm>
          <a:prstGeom prst="roundRect">
            <a:avLst>
              <a:gd name="adj" fmla="val 450251"/>
            </a:avLst>
          </a:prstGeom>
          <a:solidFill>
            <a:srgbClr val="C3D4CC"/>
          </a:solidFill>
          <a:ln/>
        </p:spPr>
      </p:sp>
      <p:pic>
        <p:nvPicPr>
          <p:cNvPr id="20" name="Image 3" descr="preencoded.png"/>
          <p:cNvPicPr>
            <a:picLocks noChangeAspect="1"/>
          </p:cNvPicPr>
          <p:nvPr/>
        </p:nvPicPr>
        <p:blipFill>
          <a:blip r:embed="rId6"/>
          <a:stretch>
            <a:fillRect/>
          </a:stretch>
        </p:blipFill>
        <p:spPr>
          <a:xfrm>
            <a:off x="2078950" y="5740718"/>
            <a:ext cx="5209937" cy="1276588"/>
          </a:xfrm>
          <a:prstGeom prst="rect">
            <a:avLst/>
          </a:prstGeom>
        </p:spPr>
      </p:pic>
      <p:sp>
        <p:nvSpPr>
          <p:cNvPr id="21" name="Text 15"/>
          <p:cNvSpPr/>
          <p:nvPr/>
        </p:nvSpPr>
        <p:spPr>
          <a:xfrm>
            <a:off x="4585335" y="6157436"/>
            <a:ext cx="196929" cy="443032"/>
          </a:xfrm>
          <a:prstGeom prst="rect">
            <a:avLst/>
          </a:prstGeom>
          <a:noFill/>
          <a:ln/>
        </p:spPr>
        <p:txBody>
          <a:bodyPr wrap="none" rtlCol="0" anchor="t"/>
          <a:lstStyle/>
          <a:p>
            <a:pPr marL="0" indent="0" algn="ctr">
              <a:lnSpc>
                <a:spcPts val="3490"/>
              </a:lnSpc>
              <a:buNone/>
            </a:pPr>
            <a:r>
              <a:rPr lang="en-US" sz="2181" b="1" dirty="0">
                <a:solidFill>
                  <a:srgbClr val="3B4E4E"/>
                </a:solidFill>
                <a:latin typeface="Syne" pitchFamily="34" charset="0"/>
                <a:ea typeface="Syne" pitchFamily="34" charset="-122"/>
                <a:cs typeface="Syne" pitchFamily="34" charset="-120"/>
              </a:rPr>
              <a:t>4</a:t>
            </a:r>
            <a:endParaRPr lang="en-US" sz="2181" dirty="0"/>
          </a:p>
        </p:txBody>
      </p:sp>
      <p:sp>
        <p:nvSpPr>
          <p:cNvPr id="22" name="Text 16"/>
          <p:cNvSpPr/>
          <p:nvPr/>
        </p:nvSpPr>
        <p:spPr>
          <a:xfrm>
            <a:off x="7510462" y="5962293"/>
            <a:ext cx="2769751" cy="346115"/>
          </a:xfrm>
          <a:prstGeom prst="rect">
            <a:avLst/>
          </a:prstGeom>
          <a:noFill/>
          <a:ln/>
        </p:spPr>
        <p:txBody>
          <a:bodyPr wrap="none" rtlCol="0" anchor="t"/>
          <a:lstStyle/>
          <a:p>
            <a:pPr marL="0" indent="0" algn="l">
              <a:lnSpc>
                <a:spcPts val="2726"/>
              </a:lnSpc>
              <a:buNone/>
            </a:pPr>
            <a:r>
              <a:rPr lang="en-US" sz="2181" b="1" dirty="0">
                <a:solidFill>
                  <a:srgbClr val="3B4E4E"/>
                </a:solidFill>
                <a:latin typeface="Syne" pitchFamily="34" charset="0"/>
                <a:ea typeface="Syne" pitchFamily="34" charset="-122"/>
                <a:cs typeface="Syne" pitchFamily="34" charset="-120"/>
              </a:rPr>
              <a:t>Verification</a:t>
            </a:r>
            <a:endParaRPr lang="en-US" sz="2181" dirty="0"/>
          </a:p>
        </p:txBody>
      </p:sp>
      <p:sp>
        <p:nvSpPr>
          <p:cNvPr id="23" name="Text 17"/>
          <p:cNvSpPr/>
          <p:nvPr/>
        </p:nvSpPr>
        <p:spPr>
          <a:xfrm>
            <a:off x="7510462" y="6441281"/>
            <a:ext cx="4052173" cy="354449"/>
          </a:xfrm>
          <a:prstGeom prst="rect">
            <a:avLst/>
          </a:prstGeom>
          <a:noFill/>
          <a:ln/>
        </p:spPr>
        <p:txBody>
          <a:bodyPr wrap="none" rtlCol="0" anchor="t"/>
          <a:lstStyle/>
          <a:p>
            <a:pPr marL="0" indent="0" algn="l">
              <a:lnSpc>
                <a:spcPts val="2792"/>
              </a:lnSpc>
              <a:buNone/>
            </a:pPr>
            <a:r>
              <a:rPr lang="en-US" sz="1745" dirty="0">
                <a:solidFill>
                  <a:srgbClr val="3B4E4E"/>
                </a:solidFill>
                <a:latin typeface="Overpass" pitchFamily="34" charset="0"/>
                <a:ea typeface="Overpass" pitchFamily="34" charset="-122"/>
                <a:cs typeface="Overpass" pitchFamily="34" charset="-120"/>
              </a:rPr>
              <a:t>Confirm detection using multiple sensors.</a:t>
            </a:r>
            <a:endParaRPr lang="en-US" sz="1745" dirty="0"/>
          </a:p>
        </p:txBody>
      </p:sp>
      <p:sp>
        <p:nvSpPr>
          <p:cNvPr id="24" name="Text 18"/>
          <p:cNvSpPr/>
          <p:nvPr/>
        </p:nvSpPr>
        <p:spPr>
          <a:xfrm>
            <a:off x="2052637" y="7266503"/>
            <a:ext cx="10525125" cy="354449"/>
          </a:xfrm>
          <a:prstGeom prst="rect">
            <a:avLst/>
          </a:prstGeom>
          <a:noFill/>
          <a:ln/>
        </p:spPr>
        <p:txBody>
          <a:bodyPr wrap="none" rtlCol="0" anchor="t"/>
          <a:lstStyle/>
          <a:p>
            <a:pPr marL="0" indent="0">
              <a:lnSpc>
                <a:spcPts val="2792"/>
              </a:lnSpc>
              <a:buNone/>
            </a:pPr>
            <a:r>
              <a:rPr lang="en-US" sz="1745" dirty="0">
                <a:solidFill>
                  <a:srgbClr val="3B4E4E"/>
                </a:solidFill>
                <a:latin typeface="Overpass" pitchFamily="34" charset="0"/>
                <a:ea typeface="Overpass" pitchFamily="34" charset="-122"/>
                <a:cs typeface="Overpass" pitchFamily="34" charset="-120"/>
              </a:rPr>
              <a:t>The algorithm detects, analyzes, matches, and verifies siren sounds to trigger traffic signal automation.</a:t>
            </a:r>
            <a:endParaRPr lang="en-US" sz="174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365296"/>
            <a:ext cx="7477601" cy="1388745"/>
          </a:xfrm>
          <a:prstGeom prst="rect">
            <a:avLst/>
          </a:prstGeom>
          <a:noFill/>
          <a:ln/>
        </p:spPr>
        <p:txBody>
          <a:bodyPr wrap="square" rtlCol="0" anchor="t"/>
          <a:lstStyle/>
          <a:p>
            <a:pPr marL="0" indent="0">
              <a:lnSpc>
                <a:spcPts val="5468"/>
              </a:lnSpc>
              <a:buNone/>
            </a:pPr>
            <a:r>
              <a:rPr lang="en-US" sz="4374" b="1" dirty="0">
                <a:solidFill>
                  <a:srgbClr val="233939"/>
                </a:solidFill>
                <a:latin typeface="Syne" pitchFamily="34" charset="0"/>
                <a:ea typeface="Syne" pitchFamily="34" charset="-122"/>
                <a:cs typeface="Syne" pitchFamily="34" charset="-120"/>
              </a:rPr>
              <a:t>Green Light for Ambulance Lane</a:t>
            </a:r>
            <a:endParaRPr lang="en-US" sz="4374" dirty="0"/>
          </a:p>
        </p:txBody>
      </p:sp>
      <p:sp>
        <p:nvSpPr>
          <p:cNvPr id="6" name="Text 3"/>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When the sound detection sensor identifies the distinct siren of an approaching ambulance, the system immediately triggers the traffic signals to turn green in the lane designated for the ambulance. This allows the emergency vehicle to quickly and safely pass through the intersection without any delays.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1050</Words>
  <Application>Microsoft Office PowerPoint</Application>
  <PresentationFormat>Custom</PresentationFormat>
  <Paragraphs>90</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Overpass</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Abeshek Srikanth</cp:lastModifiedBy>
  <cp:revision>2</cp:revision>
  <dcterms:created xsi:type="dcterms:W3CDTF">2024-05-22T03:16:41Z</dcterms:created>
  <dcterms:modified xsi:type="dcterms:W3CDTF">2024-05-22T03:18:33Z</dcterms:modified>
</cp:coreProperties>
</file>